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63" r:id="rId3"/>
    <p:sldId id="306" r:id="rId4"/>
    <p:sldId id="307" r:id="rId5"/>
    <p:sldId id="308" r:id="rId6"/>
    <p:sldId id="319" r:id="rId7"/>
    <p:sldId id="321" r:id="rId8"/>
    <p:sldId id="311" r:id="rId9"/>
    <p:sldId id="313" r:id="rId10"/>
    <p:sldId id="282" r:id="rId11"/>
    <p:sldId id="302" r:id="rId12"/>
    <p:sldId id="303" r:id="rId13"/>
    <p:sldId id="299" r:id="rId14"/>
    <p:sldId id="314" r:id="rId15"/>
    <p:sldId id="301" r:id="rId16"/>
    <p:sldId id="300" r:id="rId17"/>
    <p:sldId id="312" r:id="rId18"/>
    <p:sldId id="293" r:id="rId19"/>
    <p:sldId id="294" r:id="rId20"/>
    <p:sldId id="279" r:id="rId21"/>
    <p:sldId id="316" r:id="rId22"/>
    <p:sldId id="268" r:id="rId23"/>
    <p:sldId id="305" r:id="rId24"/>
    <p:sldId id="317" r:id="rId25"/>
    <p:sldId id="270" r:id="rId26"/>
    <p:sldId id="273" r:id="rId27"/>
    <p:sldId id="318" r:id="rId28"/>
    <p:sldId id="324" r:id="rId29"/>
    <p:sldId id="261" r:id="rId30"/>
    <p:sldId id="32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1" d="100"/>
          <a:sy n="101" d="100"/>
        </p:scale>
        <p:origin x="85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F4E1F4-EE6F-4A74-821D-89FF65859A11}" type="datetimeFigureOut">
              <a:rPr lang="en-US" smtClean="0"/>
              <a:t>8/16/2018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CE8A82-DA62-44CD-98DD-DD0694DDF3F8}" type="slidenum">
              <a:rPr lang="en-US" smtClean="0"/>
              <a:t>‹#›</a:t>
            </a:fld>
            <a:endParaRPr lang="en-US"/>
          </a:p>
        </p:txBody>
      </p:sp>
    </p:spTree>
    <p:extLst>
      <p:ext uri="{BB962C8B-B14F-4D97-AF65-F5344CB8AC3E}">
        <p14:creationId xmlns:p14="http://schemas.microsoft.com/office/powerpoint/2010/main" val="4204180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Focusing on MY 30, Ls 270</a:t>
            </a:r>
            <a:endParaRPr lang="en-US" dirty="0"/>
          </a:p>
        </p:txBody>
      </p:sp>
      <p:sp>
        <p:nvSpPr>
          <p:cNvPr id="4" name="Slide Number Placeholder 3"/>
          <p:cNvSpPr>
            <a:spLocks noGrp="1"/>
          </p:cNvSpPr>
          <p:nvPr>
            <p:ph type="sldNum" sz="quarter" idx="10"/>
          </p:nvPr>
        </p:nvSpPr>
        <p:spPr/>
        <p:txBody>
          <a:bodyPr/>
          <a:lstStyle/>
          <a:p>
            <a:fld id="{76CE8A82-DA62-44CD-98DD-DD0694DDF3F8}" type="slidenum">
              <a:rPr lang="en-US" smtClean="0"/>
              <a:t>7</a:t>
            </a:fld>
            <a:endParaRPr lang="en-US"/>
          </a:p>
        </p:txBody>
      </p:sp>
    </p:spTree>
    <p:extLst>
      <p:ext uri="{BB962C8B-B14F-4D97-AF65-F5344CB8AC3E}">
        <p14:creationId xmlns:p14="http://schemas.microsoft.com/office/powerpoint/2010/main" val="3062948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 in mind that the MCS plot and the EMARS plots have different aspect ratios.</a:t>
            </a:r>
            <a:endParaRPr lang="en-US" dirty="0"/>
          </a:p>
        </p:txBody>
      </p:sp>
      <p:sp>
        <p:nvSpPr>
          <p:cNvPr id="4" name="Slide Number Placeholder 3"/>
          <p:cNvSpPr>
            <a:spLocks noGrp="1"/>
          </p:cNvSpPr>
          <p:nvPr>
            <p:ph type="sldNum" sz="quarter" idx="10"/>
          </p:nvPr>
        </p:nvSpPr>
        <p:spPr/>
        <p:txBody>
          <a:bodyPr/>
          <a:lstStyle/>
          <a:p>
            <a:fld id="{76CE8A82-DA62-44CD-98DD-DD0694DDF3F8}" type="slidenum">
              <a:rPr lang="en-US" smtClean="0"/>
              <a:t>9</a:t>
            </a:fld>
            <a:endParaRPr lang="en-US"/>
          </a:p>
        </p:txBody>
      </p:sp>
    </p:spTree>
    <p:extLst>
      <p:ext uri="{BB962C8B-B14F-4D97-AF65-F5344CB8AC3E}">
        <p14:creationId xmlns:p14="http://schemas.microsoft.com/office/powerpoint/2010/main" val="3743198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polar vortex is saturated, despite the vapor mixing ratio being so small. The frost point depression also becomes quite negative within the vortex.</a:t>
            </a:r>
          </a:p>
          <a:p>
            <a:r>
              <a:rPr lang="en-US" sz="1200" dirty="0" smtClean="0"/>
              <a:t>Where the frost point depression is negative, we expect deposition of water vapor. It is interesting that there are no clouds in the assimilation near the model top between 40 and 60 N. The ice mixing ratio is quite small at the top of the polar vortex, despite the very negative frost point depression.</a:t>
            </a:r>
          </a:p>
        </p:txBody>
      </p:sp>
      <p:sp>
        <p:nvSpPr>
          <p:cNvPr id="4" name="Slide Number Placeholder 3"/>
          <p:cNvSpPr>
            <a:spLocks noGrp="1"/>
          </p:cNvSpPr>
          <p:nvPr>
            <p:ph type="sldNum" sz="quarter" idx="10"/>
          </p:nvPr>
        </p:nvSpPr>
        <p:spPr/>
        <p:txBody>
          <a:bodyPr/>
          <a:lstStyle/>
          <a:p>
            <a:fld id="{76CE8A82-DA62-44CD-98DD-DD0694DDF3F8}" type="slidenum">
              <a:rPr lang="en-US" smtClean="0"/>
              <a:t>25</a:t>
            </a:fld>
            <a:endParaRPr lang="en-US"/>
          </a:p>
        </p:txBody>
      </p:sp>
    </p:spTree>
    <p:extLst>
      <p:ext uri="{BB962C8B-B14F-4D97-AF65-F5344CB8AC3E}">
        <p14:creationId xmlns:p14="http://schemas.microsoft.com/office/powerpoint/2010/main" val="86791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left plot indicates how much vapor is moving </a:t>
            </a:r>
            <a:r>
              <a:rPr lang="en-US" sz="1200" dirty="0" err="1" smtClean="0"/>
              <a:t>meridionally</a:t>
            </a:r>
            <a:r>
              <a:rPr lang="en-US" sz="1200" dirty="0" smtClean="0"/>
              <a:t>, relative to the amount of air that is doing so. The right plot indicates how much vapor is accumulating in various regions of the atmosphere due to the meridional wind.</a:t>
            </a:r>
            <a:endParaRPr lang="en-US" dirty="0"/>
          </a:p>
        </p:txBody>
      </p:sp>
      <p:sp>
        <p:nvSpPr>
          <p:cNvPr id="4" name="Slide Number Placeholder 3"/>
          <p:cNvSpPr>
            <a:spLocks noGrp="1"/>
          </p:cNvSpPr>
          <p:nvPr>
            <p:ph type="sldNum" sz="quarter" idx="10"/>
          </p:nvPr>
        </p:nvSpPr>
        <p:spPr/>
        <p:txBody>
          <a:bodyPr/>
          <a:lstStyle/>
          <a:p>
            <a:fld id="{76CE8A82-DA62-44CD-98DD-DD0694DDF3F8}" type="slidenum">
              <a:rPr lang="en-US" smtClean="0"/>
              <a:t>26</a:t>
            </a:fld>
            <a:endParaRPr lang="en-US"/>
          </a:p>
        </p:txBody>
      </p:sp>
    </p:spTree>
    <p:extLst>
      <p:ext uri="{BB962C8B-B14F-4D97-AF65-F5344CB8AC3E}">
        <p14:creationId xmlns:p14="http://schemas.microsoft.com/office/powerpoint/2010/main" val="3623941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left plot indicates how much vapor is moving </a:t>
            </a:r>
            <a:r>
              <a:rPr lang="en-US" sz="1200" dirty="0" err="1" smtClean="0"/>
              <a:t>meridionally</a:t>
            </a:r>
            <a:r>
              <a:rPr lang="en-US" sz="1200" dirty="0" smtClean="0"/>
              <a:t>, relative to the amount of air that is doing so. The right plot indicates how much vapor is accumulating in various regions of the atmosphere due to the meridional wind. </a:t>
            </a:r>
            <a:endParaRPr lang="en-US" dirty="0"/>
          </a:p>
        </p:txBody>
      </p:sp>
      <p:sp>
        <p:nvSpPr>
          <p:cNvPr id="4" name="Slide Number Placeholder 3"/>
          <p:cNvSpPr>
            <a:spLocks noGrp="1"/>
          </p:cNvSpPr>
          <p:nvPr>
            <p:ph type="sldNum" sz="quarter" idx="10"/>
          </p:nvPr>
        </p:nvSpPr>
        <p:spPr/>
        <p:txBody>
          <a:bodyPr/>
          <a:lstStyle/>
          <a:p>
            <a:fld id="{76CE8A82-DA62-44CD-98DD-DD0694DDF3F8}" type="slidenum">
              <a:rPr lang="en-US" smtClean="0"/>
              <a:t>27</a:t>
            </a:fld>
            <a:endParaRPr lang="en-US"/>
          </a:p>
        </p:txBody>
      </p:sp>
    </p:spTree>
    <p:extLst>
      <p:ext uri="{BB962C8B-B14F-4D97-AF65-F5344CB8AC3E}">
        <p14:creationId xmlns:p14="http://schemas.microsoft.com/office/powerpoint/2010/main" val="1806982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CAFB69-4604-4360-8191-34E352772585}"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99A40-8861-4B3D-B360-EB44788A7807}" type="slidenum">
              <a:rPr lang="en-US" smtClean="0"/>
              <a:t>‹#›</a:t>
            </a:fld>
            <a:endParaRPr lang="en-US"/>
          </a:p>
        </p:txBody>
      </p:sp>
    </p:spTree>
    <p:extLst>
      <p:ext uri="{BB962C8B-B14F-4D97-AF65-F5344CB8AC3E}">
        <p14:creationId xmlns:p14="http://schemas.microsoft.com/office/powerpoint/2010/main" val="4226174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CAFB69-4604-4360-8191-34E352772585}"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99A40-8861-4B3D-B360-EB44788A7807}" type="slidenum">
              <a:rPr lang="en-US" smtClean="0"/>
              <a:t>‹#›</a:t>
            </a:fld>
            <a:endParaRPr lang="en-US"/>
          </a:p>
        </p:txBody>
      </p:sp>
    </p:spTree>
    <p:extLst>
      <p:ext uri="{BB962C8B-B14F-4D97-AF65-F5344CB8AC3E}">
        <p14:creationId xmlns:p14="http://schemas.microsoft.com/office/powerpoint/2010/main" val="646773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CAFB69-4604-4360-8191-34E352772585}"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99A40-8861-4B3D-B360-EB44788A7807}" type="slidenum">
              <a:rPr lang="en-US" smtClean="0"/>
              <a:t>‹#›</a:t>
            </a:fld>
            <a:endParaRPr lang="en-US"/>
          </a:p>
        </p:txBody>
      </p:sp>
    </p:spTree>
    <p:extLst>
      <p:ext uri="{BB962C8B-B14F-4D97-AF65-F5344CB8AC3E}">
        <p14:creationId xmlns:p14="http://schemas.microsoft.com/office/powerpoint/2010/main" val="429492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CAFB69-4604-4360-8191-34E352772585}"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99A40-8861-4B3D-B360-EB44788A7807}" type="slidenum">
              <a:rPr lang="en-US" smtClean="0"/>
              <a:t>‹#›</a:t>
            </a:fld>
            <a:endParaRPr lang="en-US"/>
          </a:p>
        </p:txBody>
      </p:sp>
    </p:spTree>
    <p:extLst>
      <p:ext uri="{BB962C8B-B14F-4D97-AF65-F5344CB8AC3E}">
        <p14:creationId xmlns:p14="http://schemas.microsoft.com/office/powerpoint/2010/main" val="755504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CAFB69-4604-4360-8191-34E352772585}"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99A40-8861-4B3D-B360-EB44788A7807}" type="slidenum">
              <a:rPr lang="en-US" smtClean="0"/>
              <a:t>‹#›</a:t>
            </a:fld>
            <a:endParaRPr lang="en-US"/>
          </a:p>
        </p:txBody>
      </p:sp>
    </p:spTree>
    <p:extLst>
      <p:ext uri="{BB962C8B-B14F-4D97-AF65-F5344CB8AC3E}">
        <p14:creationId xmlns:p14="http://schemas.microsoft.com/office/powerpoint/2010/main" val="2743332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CAFB69-4604-4360-8191-34E352772585}" type="datetimeFigureOut">
              <a:rPr lang="en-US" smtClean="0"/>
              <a:t>8/16/2018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99A40-8861-4B3D-B360-EB44788A7807}" type="slidenum">
              <a:rPr lang="en-US" smtClean="0"/>
              <a:t>‹#›</a:t>
            </a:fld>
            <a:endParaRPr lang="en-US"/>
          </a:p>
        </p:txBody>
      </p:sp>
    </p:spTree>
    <p:extLst>
      <p:ext uri="{BB962C8B-B14F-4D97-AF65-F5344CB8AC3E}">
        <p14:creationId xmlns:p14="http://schemas.microsoft.com/office/powerpoint/2010/main" val="1385902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CAFB69-4604-4360-8191-34E352772585}" type="datetimeFigureOut">
              <a:rPr lang="en-US" smtClean="0"/>
              <a:t>8/16/2018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199A40-8861-4B3D-B360-EB44788A7807}" type="slidenum">
              <a:rPr lang="en-US" smtClean="0"/>
              <a:t>‹#›</a:t>
            </a:fld>
            <a:endParaRPr lang="en-US"/>
          </a:p>
        </p:txBody>
      </p:sp>
    </p:spTree>
    <p:extLst>
      <p:ext uri="{BB962C8B-B14F-4D97-AF65-F5344CB8AC3E}">
        <p14:creationId xmlns:p14="http://schemas.microsoft.com/office/powerpoint/2010/main" val="31756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CAFB69-4604-4360-8191-34E352772585}" type="datetimeFigureOut">
              <a:rPr lang="en-US" smtClean="0"/>
              <a:t>8/16/2018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199A40-8861-4B3D-B360-EB44788A7807}" type="slidenum">
              <a:rPr lang="en-US" smtClean="0"/>
              <a:t>‹#›</a:t>
            </a:fld>
            <a:endParaRPr lang="en-US"/>
          </a:p>
        </p:txBody>
      </p:sp>
    </p:spTree>
    <p:extLst>
      <p:ext uri="{BB962C8B-B14F-4D97-AF65-F5344CB8AC3E}">
        <p14:creationId xmlns:p14="http://schemas.microsoft.com/office/powerpoint/2010/main" val="4123522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AFB69-4604-4360-8191-34E352772585}" type="datetimeFigureOut">
              <a:rPr lang="en-US" smtClean="0"/>
              <a:t>8/16/2018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199A40-8861-4B3D-B360-EB44788A7807}" type="slidenum">
              <a:rPr lang="en-US" smtClean="0"/>
              <a:t>‹#›</a:t>
            </a:fld>
            <a:endParaRPr lang="en-US"/>
          </a:p>
        </p:txBody>
      </p:sp>
    </p:spTree>
    <p:extLst>
      <p:ext uri="{BB962C8B-B14F-4D97-AF65-F5344CB8AC3E}">
        <p14:creationId xmlns:p14="http://schemas.microsoft.com/office/powerpoint/2010/main" val="329496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CAFB69-4604-4360-8191-34E352772585}" type="datetimeFigureOut">
              <a:rPr lang="en-US" smtClean="0"/>
              <a:t>8/16/2018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99A40-8861-4B3D-B360-EB44788A7807}" type="slidenum">
              <a:rPr lang="en-US" smtClean="0"/>
              <a:t>‹#›</a:t>
            </a:fld>
            <a:endParaRPr lang="en-US"/>
          </a:p>
        </p:txBody>
      </p:sp>
    </p:spTree>
    <p:extLst>
      <p:ext uri="{BB962C8B-B14F-4D97-AF65-F5344CB8AC3E}">
        <p14:creationId xmlns:p14="http://schemas.microsoft.com/office/powerpoint/2010/main" val="2831186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CAFB69-4604-4360-8191-34E352772585}" type="datetimeFigureOut">
              <a:rPr lang="en-US" smtClean="0"/>
              <a:t>8/16/2018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99A40-8861-4B3D-B360-EB44788A7807}" type="slidenum">
              <a:rPr lang="en-US" smtClean="0"/>
              <a:t>‹#›</a:t>
            </a:fld>
            <a:endParaRPr lang="en-US"/>
          </a:p>
        </p:txBody>
      </p:sp>
    </p:spTree>
    <p:extLst>
      <p:ext uri="{BB962C8B-B14F-4D97-AF65-F5344CB8AC3E}">
        <p14:creationId xmlns:p14="http://schemas.microsoft.com/office/powerpoint/2010/main" val="1791131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AFB69-4604-4360-8191-34E352772585}" type="datetimeFigureOut">
              <a:rPr lang="en-US" smtClean="0"/>
              <a:t>8/16/2018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199A40-8861-4B3D-B360-EB44788A7807}" type="slidenum">
              <a:rPr lang="en-US" smtClean="0"/>
              <a:t>‹#›</a:t>
            </a:fld>
            <a:endParaRPr lang="en-US"/>
          </a:p>
        </p:txBody>
      </p:sp>
    </p:spTree>
    <p:extLst>
      <p:ext uri="{BB962C8B-B14F-4D97-AF65-F5344CB8AC3E}">
        <p14:creationId xmlns:p14="http://schemas.microsoft.com/office/powerpoint/2010/main" val="2710391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84463"/>
            <a:ext cx="9144000" cy="2387600"/>
          </a:xfrm>
        </p:spPr>
        <p:txBody>
          <a:bodyPr>
            <a:normAutofit fontScale="90000"/>
          </a:bodyPr>
          <a:lstStyle/>
          <a:p>
            <a:r>
              <a:rPr lang="en-GB" dirty="0" smtClean="0"/>
              <a:t>Exploration of the Mars Polar Atmosphere Using the Mars Climate Sounder (MCS) and the Ensemble Mars Atmosphere Reanalysis System (EMARS)</a:t>
            </a:r>
            <a:endParaRPr lang="en-US" dirty="0"/>
          </a:p>
        </p:txBody>
      </p:sp>
      <p:sp>
        <p:nvSpPr>
          <p:cNvPr id="3" name="Subtitle 2"/>
          <p:cNvSpPr>
            <a:spLocks noGrp="1"/>
          </p:cNvSpPr>
          <p:nvPr>
            <p:ph type="subTitle" idx="1"/>
          </p:nvPr>
        </p:nvSpPr>
        <p:spPr>
          <a:xfrm>
            <a:off x="1524000" y="5202238"/>
            <a:ext cx="9144000" cy="1655762"/>
          </a:xfrm>
        </p:spPr>
        <p:txBody>
          <a:bodyPr>
            <a:normAutofit lnSpcReduction="10000"/>
          </a:bodyPr>
          <a:lstStyle/>
          <a:p>
            <a:r>
              <a:rPr lang="en-US" b="1" dirty="0" err="1" smtClean="0"/>
              <a:t>Hartzel</a:t>
            </a:r>
            <a:r>
              <a:rPr lang="en-US" b="1" dirty="0" smtClean="0"/>
              <a:t> Gillespie</a:t>
            </a:r>
            <a:r>
              <a:rPr lang="en-US" dirty="0" smtClean="0"/>
              <a:t>, Steven Greybush, Daniel </a:t>
            </a:r>
            <a:r>
              <a:rPr lang="en-US" dirty="0" err="1" smtClean="0"/>
              <a:t>McCleese</a:t>
            </a:r>
            <a:r>
              <a:rPr lang="en-US" dirty="0" smtClean="0"/>
              <a:t>, Armin </a:t>
            </a:r>
            <a:r>
              <a:rPr lang="en-US" dirty="0" err="1" smtClean="0"/>
              <a:t>Kleinböhl</a:t>
            </a:r>
            <a:r>
              <a:rPr lang="en-US" dirty="0" smtClean="0"/>
              <a:t>, David </a:t>
            </a:r>
            <a:r>
              <a:rPr lang="en-US" dirty="0" err="1" smtClean="0"/>
              <a:t>Kass</a:t>
            </a:r>
            <a:r>
              <a:rPr lang="en-US" dirty="0" smtClean="0"/>
              <a:t>, John Wilson </a:t>
            </a:r>
            <a:r>
              <a:rPr lang="en-US" dirty="0"/>
              <a:t>and </a:t>
            </a:r>
            <a:r>
              <a:rPr lang="en-US" dirty="0" smtClean="0"/>
              <a:t>John T. Schofield </a:t>
            </a:r>
            <a:endParaRPr lang="en-US" dirty="0"/>
          </a:p>
          <a:p>
            <a:r>
              <a:rPr lang="en-US" dirty="0" smtClean="0"/>
              <a:t>Penn State, Synoptic Science, JPL, and NASA-Ames</a:t>
            </a:r>
          </a:p>
          <a:p>
            <a:r>
              <a:rPr lang="en-US" dirty="0" smtClean="0"/>
              <a:t>August 16, 2018</a:t>
            </a:r>
            <a:endParaRPr lang="en-US" dirty="0"/>
          </a:p>
        </p:txBody>
      </p:sp>
      <p:pic>
        <p:nvPicPr>
          <p:cNvPr id="4" name="Picture 3"/>
          <p:cNvPicPr>
            <a:picLocks noChangeAspect="1"/>
          </p:cNvPicPr>
          <p:nvPr/>
        </p:nvPicPr>
        <p:blipFill rotWithShape="1">
          <a:blip r:embed="rId2"/>
          <a:srcRect l="-15564" t="-43618" r="-13428" b="-51128"/>
          <a:stretch/>
        </p:blipFill>
        <p:spPr>
          <a:xfrm>
            <a:off x="0" y="0"/>
            <a:ext cx="3474720" cy="1645920"/>
          </a:xfrm>
          <a:prstGeom prst="rect">
            <a:avLst/>
          </a:prstGeom>
        </p:spPr>
      </p:pic>
    </p:spTree>
    <p:extLst>
      <p:ext uri="{BB962C8B-B14F-4D97-AF65-F5344CB8AC3E}">
        <p14:creationId xmlns:p14="http://schemas.microsoft.com/office/powerpoint/2010/main" val="302176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60923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9230" y="0"/>
            <a:ext cx="3609230" cy="6858000"/>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28002"/>
          <a:stretch/>
        </p:blipFill>
        <p:spPr>
          <a:xfrm>
            <a:off x="7481515" y="0"/>
            <a:ext cx="4538046" cy="6208295"/>
          </a:xfrm>
          <a:prstGeom prst="rect">
            <a:avLst/>
          </a:prstGeom>
        </p:spPr>
      </p:pic>
      <p:cxnSp>
        <p:nvCxnSpPr>
          <p:cNvPr id="11" name="Straight Connector 10"/>
          <p:cNvCxnSpPr/>
          <p:nvPr/>
        </p:nvCxnSpPr>
        <p:spPr>
          <a:xfrm flipV="1">
            <a:off x="9206753" y="905437"/>
            <a:ext cx="627530" cy="103093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9834283" y="905437"/>
            <a:ext cx="573741" cy="103093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392241" y="905437"/>
            <a:ext cx="493059" cy="109369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1885300" y="905437"/>
            <a:ext cx="447179" cy="109369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12513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60923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9230" y="0"/>
            <a:ext cx="3609230" cy="6858000"/>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28002"/>
          <a:stretch/>
        </p:blipFill>
        <p:spPr>
          <a:xfrm>
            <a:off x="7481515" y="0"/>
            <a:ext cx="4538046" cy="6208295"/>
          </a:xfrm>
          <a:prstGeom prst="rect">
            <a:avLst/>
          </a:prstGeom>
        </p:spPr>
      </p:pic>
      <p:sp>
        <p:nvSpPr>
          <p:cNvPr id="6" name="Oval 5"/>
          <p:cNvSpPr/>
          <p:nvPr/>
        </p:nvSpPr>
        <p:spPr>
          <a:xfrm>
            <a:off x="7809426" y="5002308"/>
            <a:ext cx="726141" cy="39444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1135333" y="5002307"/>
            <a:ext cx="726141" cy="39444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74028" y="5172076"/>
            <a:ext cx="835436" cy="51043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751561" y="5172077"/>
            <a:ext cx="726141" cy="51043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1774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60923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9230" y="0"/>
            <a:ext cx="3609230" cy="6858000"/>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28002"/>
          <a:stretch/>
        </p:blipFill>
        <p:spPr>
          <a:xfrm>
            <a:off x="7481515" y="0"/>
            <a:ext cx="4538046" cy="6208295"/>
          </a:xfrm>
          <a:prstGeom prst="rect">
            <a:avLst/>
          </a:prstGeom>
        </p:spPr>
      </p:pic>
      <p:sp>
        <p:nvSpPr>
          <p:cNvPr id="9" name="Oval 8"/>
          <p:cNvSpPr/>
          <p:nvPr/>
        </p:nvSpPr>
        <p:spPr>
          <a:xfrm>
            <a:off x="7859315" y="3183360"/>
            <a:ext cx="1352503" cy="68042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0558860" y="3183359"/>
            <a:ext cx="1352503" cy="68042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68941" y="3386979"/>
            <a:ext cx="977153" cy="68042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463826" y="3386978"/>
            <a:ext cx="1145403" cy="68042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2041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60923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9230" y="0"/>
            <a:ext cx="3609230" cy="6858000"/>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28002"/>
          <a:stretch/>
        </p:blipFill>
        <p:spPr>
          <a:xfrm>
            <a:off x="7481515" y="0"/>
            <a:ext cx="4538046" cy="6208295"/>
          </a:xfrm>
          <a:prstGeom prst="rect">
            <a:avLst/>
          </a:prstGeom>
        </p:spPr>
      </p:pic>
      <p:sp>
        <p:nvSpPr>
          <p:cNvPr id="5" name="Oval 4"/>
          <p:cNvSpPr/>
          <p:nvPr/>
        </p:nvSpPr>
        <p:spPr>
          <a:xfrm rot="3411610">
            <a:off x="9614612" y="1053724"/>
            <a:ext cx="1514565" cy="58270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7983937">
            <a:off x="8550740" y="1111311"/>
            <a:ext cx="1548034" cy="50240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11198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60923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9230" y="0"/>
            <a:ext cx="3609230" cy="6858000"/>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28002"/>
          <a:stretch/>
        </p:blipFill>
        <p:spPr>
          <a:xfrm>
            <a:off x="7481515" y="0"/>
            <a:ext cx="4538046" cy="6208295"/>
          </a:xfrm>
          <a:prstGeom prst="rect">
            <a:avLst/>
          </a:prstGeom>
        </p:spPr>
      </p:pic>
      <p:sp>
        <p:nvSpPr>
          <p:cNvPr id="5" name="Oval 4"/>
          <p:cNvSpPr/>
          <p:nvPr/>
        </p:nvSpPr>
        <p:spPr>
          <a:xfrm>
            <a:off x="10335836" y="753037"/>
            <a:ext cx="726141" cy="58270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589356" y="959225"/>
            <a:ext cx="726141" cy="39444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6105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60923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9230" y="0"/>
            <a:ext cx="3609230" cy="6858000"/>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28002"/>
          <a:stretch/>
        </p:blipFill>
        <p:spPr>
          <a:xfrm>
            <a:off x="7481515" y="0"/>
            <a:ext cx="4538046" cy="6208295"/>
          </a:xfrm>
          <a:prstGeom prst="rect">
            <a:avLst/>
          </a:prstGeom>
        </p:spPr>
      </p:pic>
      <p:sp>
        <p:nvSpPr>
          <p:cNvPr id="6" name="Oval 5"/>
          <p:cNvSpPr/>
          <p:nvPr/>
        </p:nvSpPr>
        <p:spPr>
          <a:xfrm>
            <a:off x="9485827" y="2995102"/>
            <a:ext cx="726141" cy="70732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35370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7551" b="52592"/>
          <a:stretch/>
        </p:blipFill>
        <p:spPr>
          <a:xfrm>
            <a:off x="2452315" y="457200"/>
            <a:ext cx="7337143" cy="2768392"/>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71033" b="7659"/>
          <a:stretch/>
        </p:blipFill>
        <p:spPr>
          <a:xfrm>
            <a:off x="2452314" y="3225592"/>
            <a:ext cx="7337143" cy="2970544"/>
          </a:xfrm>
          <a:prstGeom prst="rect">
            <a:avLst/>
          </a:prstGeom>
        </p:spPr>
      </p:pic>
    </p:spTree>
    <p:extLst>
      <p:ext uri="{BB962C8B-B14F-4D97-AF65-F5344CB8AC3E}">
        <p14:creationId xmlns:p14="http://schemas.microsoft.com/office/powerpoint/2010/main" val="5396505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t>
            </a:r>
            <a:r>
              <a:rPr lang="en-US" baseline="-25000" dirty="0" smtClean="0"/>
              <a:t>2</a:t>
            </a:r>
            <a:r>
              <a:rPr lang="en-US" dirty="0"/>
              <a:t> l</a:t>
            </a:r>
            <a:r>
              <a:rPr lang="en-US" dirty="0" smtClean="0"/>
              <a:t>atent heating</a:t>
            </a:r>
            <a:endParaRPr lang="en-US" dirty="0"/>
          </a:p>
        </p:txBody>
      </p:sp>
      <p:sp>
        <p:nvSpPr>
          <p:cNvPr id="3" name="Content Placeholder 2"/>
          <p:cNvSpPr>
            <a:spLocks noGrp="1"/>
          </p:cNvSpPr>
          <p:nvPr>
            <p:ph idx="1"/>
          </p:nvPr>
        </p:nvSpPr>
        <p:spPr>
          <a:xfrm>
            <a:off x="838200" y="1825625"/>
            <a:ext cx="7924800" cy="4351338"/>
          </a:xfrm>
        </p:spPr>
        <p:txBody>
          <a:bodyPr/>
          <a:lstStyle/>
          <a:p>
            <a:r>
              <a:rPr lang="en-US" dirty="0" err="1" smtClean="0"/>
              <a:t>Hovmöller</a:t>
            </a:r>
            <a:r>
              <a:rPr lang="en-US" dirty="0" smtClean="0"/>
              <a:t> diagrams, with increasing time ascending instead of descending</a:t>
            </a:r>
          </a:p>
          <a:p>
            <a:r>
              <a:rPr lang="en-US" dirty="0" smtClean="0"/>
              <a:t>EMARS data from one model level and a range of latitudes specified on the plot are plotted</a:t>
            </a:r>
          </a:p>
          <a:p>
            <a:r>
              <a:rPr lang="en-US" dirty="0" smtClean="0"/>
              <a:t>Here, the largest value of CO</a:t>
            </a:r>
            <a:r>
              <a:rPr lang="en-US" baseline="-25000" dirty="0" smtClean="0"/>
              <a:t>2</a:t>
            </a:r>
            <a:r>
              <a:rPr lang="en-US" dirty="0" smtClean="0"/>
              <a:t> latent heating between 49 and 75 N is plotted at each longitude</a:t>
            </a:r>
          </a:p>
          <a:p>
            <a:r>
              <a:rPr lang="en-US" dirty="0"/>
              <a:t>1° Ls ≈ 2 sols (Martian days</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0" y="0"/>
            <a:ext cx="3429000" cy="6858000"/>
          </a:xfrm>
          <a:prstGeom prst="rect">
            <a:avLst/>
          </a:prstGeom>
        </p:spPr>
      </p:pic>
    </p:spTree>
    <p:extLst>
      <p:ext uri="{BB962C8B-B14F-4D97-AF65-F5344CB8AC3E}">
        <p14:creationId xmlns:p14="http://schemas.microsoft.com/office/powerpoint/2010/main" val="28624836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429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0"/>
            <a:ext cx="3429000" cy="6858000"/>
          </a:xfrm>
          <a:prstGeom prst="rect">
            <a:avLst/>
          </a:prstGeom>
        </p:spPr>
      </p:pic>
      <p:sp>
        <p:nvSpPr>
          <p:cNvPr id="4" name="TextBox 3"/>
          <p:cNvSpPr txBox="1"/>
          <p:nvPr/>
        </p:nvSpPr>
        <p:spPr>
          <a:xfrm>
            <a:off x="6858000" y="0"/>
            <a:ext cx="5334000" cy="4832092"/>
          </a:xfrm>
          <a:prstGeom prst="rect">
            <a:avLst/>
          </a:prstGeom>
          <a:noFill/>
        </p:spPr>
        <p:txBody>
          <a:bodyPr wrap="square" rtlCol="0">
            <a:spAutoFit/>
          </a:bodyPr>
          <a:lstStyle/>
          <a:p>
            <a:r>
              <a:rPr lang="en-US" sz="2800" dirty="0"/>
              <a:t>EMARS CO</a:t>
            </a:r>
            <a:r>
              <a:rPr lang="en-US" sz="2800" baseline="-25000" dirty="0"/>
              <a:t>2</a:t>
            </a:r>
            <a:r>
              <a:rPr lang="en-US" sz="2800" dirty="0"/>
              <a:t> latent heating </a:t>
            </a:r>
            <a:endParaRPr lang="en-US" sz="2800" dirty="0" smtClean="0"/>
          </a:p>
          <a:p>
            <a:endParaRPr lang="en-US" sz="2800" dirty="0"/>
          </a:p>
          <a:p>
            <a:r>
              <a:rPr lang="en-US" sz="2800" dirty="0" smtClean="0"/>
              <a:t>Vertical coordinate: </a:t>
            </a:r>
            <a:r>
              <a:rPr lang="el-GR" sz="2800" dirty="0" smtClean="0"/>
              <a:t>σ</a:t>
            </a:r>
            <a:r>
              <a:rPr lang="en-US" sz="2800" dirty="0" smtClean="0"/>
              <a:t> ~ 0.3 (200 Pa, or 12 km)</a:t>
            </a:r>
          </a:p>
          <a:p>
            <a:endParaRPr lang="en-US" sz="2800" dirty="0"/>
          </a:p>
          <a:p>
            <a:r>
              <a:rPr lang="en-US" sz="2800" dirty="0" smtClean="0"/>
              <a:t>The amount of time between each burst of latent heating seems to be close to 1 sol. A stationary wave of wavenumber 2 is apparent, but it’s hard to discern any horizontal motion of a latent heating anomaly.</a:t>
            </a:r>
          </a:p>
        </p:txBody>
      </p:sp>
    </p:spTree>
    <p:extLst>
      <p:ext uri="{BB962C8B-B14F-4D97-AF65-F5344CB8AC3E}">
        <p14:creationId xmlns:p14="http://schemas.microsoft.com/office/powerpoint/2010/main" val="27309547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0"/>
            <a:ext cx="3429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429000" cy="6858000"/>
          </a:xfrm>
          <a:prstGeom prst="rect">
            <a:avLst/>
          </a:prstGeom>
        </p:spPr>
      </p:pic>
      <p:sp>
        <p:nvSpPr>
          <p:cNvPr id="5" name="TextBox 4"/>
          <p:cNvSpPr txBox="1"/>
          <p:nvPr/>
        </p:nvSpPr>
        <p:spPr>
          <a:xfrm>
            <a:off x="6858000" y="0"/>
            <a:ext cx="5334000" cy="5262979"/>
          </a:xfrm>
          <a:prstGeom prst="rect">
            <a:avLst/>
          </a:prstGeom>
          <a:noFill/>
        </p:spPr>
        <p:txBody>
          <a:bodyPr wrap="square" rtlCol="0">
            <a:spAutoFit/>
          </a:bodyPr>
          <a:lstStyle/>
          <a:p>
            <a:r>
              <a:rPr lang="en-US" sz="2800" dirty="0" smtClean="0"/>
              <a:t>MGCM CO</a:t>
            </a:r>
            <a:r>
              <a:rPr lang="en-US" sz="2800" baseline="-25000" dirty="0" smtClean="0"/>
              <a:t>2</a:t>
            </a:r>
            <a:r>
              <a:rPr lang="en-US" sz="2800" dirty="0" smtClean="0"/>
              <a:t> </a:t>
            </a:r>
            <a:r>
              <a:rPr lang="en-US" sz="2800" dirty="0"/>
              <a:t>latent heating </a:t>
            </a:r>
            <a:endParaRPr lang="en-US" sz="2800" dirty="0" smtClean="0"/>
          </a:p>
          <a:p>
            <a:endParaRPr lang="en-US" sz="2800" dirty="0"/>
          </a:p>
          <a:p>
            <a:r>
              <a:rPr lang="en-US" sz="2800" dirty="0" smtClean="0"/>
              <a:t>Vertical coordinate: </a:t>
            </a:r>
            <a:r>
              <a:rPr lang="el-GR" sz="2800" dirty="0" smtClean="0"/>
              <a:t>σ</a:t>
            </a:r>
            <a:r>
              <a:rPr lang="en-US" sz="2800" dirty="0" smtClean="0"/>
              <a:t> ~ 0.3 (200 Pa, or 12 km)</a:t>
            </a:r>
          </a:p>
          <a:p>
            <a:endParaRPr lang="en-US" sz="2800" dirty="0"/>
          </a:p>
          <a:p>
            <a:r>
              <a:rPr lang="en-US" sz="2800" dirty="0" smtClean="0"/>
              <a:t>In the model, the </a:t>
            </a:r>
            <a:r>
              <a:rPr lang="en-US" sz="2800" dirty="0"/>
              <a:t>latent heating is a superposition of a tidal influence, a stationary wave, and </a:t>
            </a:r>
            <a:r>
              <a:rPr lang="en-US" sz="2800" dirty="0" smtClean="0"/>
              <a:t>transient eddies</a:t>
            </a:r>
            <a:r>
              <a:rPr lang="en-US" sz="2800" dirty="0" smtClean="0"/>
              <a:t>. </a:t>
            </a:r>
            <a:r>
              <a:rPr lang="en-US" sz="2800" dirty="0" smtClean="0"/>
              <a:t>Latent heating occurs primarily near 60 E and 200 E here, while in EMARS, 120 E and 330 E were the maxima.</a:t>
            </a:r>
            <a:endParaRPr lang="en-US" sz="2800" dirty="0"/>
          </a:p>
        </p:txBody>
      </p:sp>
    </p:spTree>
    <p:extLst>
      <p:ext uri="{BB962C8B-B14F-4D97-AF65-F5344CB8AC3E}">
        <p14:creationId xmlns:p14="http://schemas.microsoft.com/office/powerpoint/2010/main" val="2696745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MCS and EMARS background</a:t>
            </a:r>
          </a:p>
          <a:p>
            <a:r>
              <a:rPr lang="en-US" dirty="0" smtClean="0"/>
              <a:t>Climatological polar structure</a:t>
            </a:r>
          </a:p>
          <a:p>
            <a:r>
              <a:rPr lang="en-US" dirty="0"/>
              <a:t>CO</a:t>
            </a:r>
            <a:r>
              <a:rPr lang="en-US" baseline="-25000" dirty="0"/>
              <a:t>2</a:t>
            </a:r>
            <a:r>
              <a:rPr lang="en-US" dirty="0"/>
              <a:t> latent </a:t>
            </a:r>
            <a:r>
              <a:rPr lang="en-US" dirty="0" smtClean="0"/>
              <a:t>heating</a:t>
            </a:r>
          </a:p>
          <a:p>
            <a:r>
              <a:rPr lang="en-US" dirty="0" smtClean="0"/>
              <a:t>Thermal tides</a:t>
            </a:r>
          </a:p>
          <a:p>
            <a:r>
              <a:rPr lang="en-US" dirty="0" smtClean="0"/>
              <a:t>Ice and ice transport</a:t>
            </a:r>
            <a:endParaRPr lang="en-US" dirty="0"/>
          </a:p>
        </p:txBody>
      </p:sp>
    </p:spTree>
    <p:extLst>
      <p:ext uri="{BB962C8B-B14F-4D97-AF65-F5344CB8AC3E}">
        <p14:creationId xmlns:p14="http://schemas.microsoft.com/office/powerpoint/2010/main" val="28966075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0"/>
            <a:ext cx="3429000" cy="685799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429000" cy="6857999"/>
          </a:xfrm>
          <a:prstGeom prst="rect">
            <a:avLst/>
          </a:prstGeom>
        </p:spPr>
      </p:pic>
      <p:sp>
        <p:nvSpPr>
          <p:cNvPr id="3" name="TextBox 2"/>
          <p:cNvSpPr txBox="1"/>
          <p:nvPr/>
        </p:nvSpPr>
        <p:spPr>
          <a:xfrm>
            <a:off x="6858000" y="0"/>
            <a:ext cx="5334000" cy="5693866"/>
          </a:xfrm>
          <a:prstGeom prst="rect">
            <a:avLst/>
          </a:prstGeom>
          <a:noFill/>
        </p:spPr>
        <p:txBody>
          <a:bodyPr wrap="square" rtlCol="0">
            <a:spAutoFit/>
          </a:bodyPr>
          <a:lstStyle/>
          <a:p>
            <a:r>
              <a:rPr lang="en-US" sz="2800" dirty="0" smtClean="0"/>
              <a:t>Difference between EMARS and MCS temperature and sublimation temperature of carbon dioxide at 80 Pa (22 km)</a:t>
            </a:r>
          </a:p>
          <a:p>
            <a:endParaRPr lang="en-US" sz="2800" dirty="0"/>
          </a:p>
          <a:p>
            <a:r>
              <a:rPr lang="en-US" sz="2800" dirty="0" smtClean="0"/>
              <a:t>A stationary wave that appears to be a combination of wavenumbers 1 and 2 are present. </a:t>
            </a:r>
            <a:r>
              <a:rPr lang="en-US" sz="2800" dirty="0" smtClean="0"/>
              <a:t>Transient eddy activity </a:t>
            </a:r>
            <a:r>
              <a:rPr lang="en-US" sz="2800" dirty="0" smtClean="0"/>
              <a:t>is more difficult to discern, if it is present. Notice that the EMARS and MCS temperature difference minima are at similar longitudes.</a:t>
            </a:r>
            <a:endParaRPr lang="en-US" sz="2800" dirty="0"/>
          </a:p>
        </p:txBody>
      </p:sp>
    </p:spTree>
    <p:extLst>
      <p:ext uri="{BB962C8B-B14F-4D97-AF65-F5344CB8AC3E}">
        <p14:creationId xmlns:p14="http://schemas.microsoft.com/office/powerpoint/2010/main" val="19207912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tides</a:t>
            </a:r>
            <a:endParaRPr lang="en-US" dirty="0"/>
          </a:p>
        </p:txBody>
      </p:sp>
      <p:sp>
        <p:nvSpPr>
          <p:cNvPr id="3" name="Content Placeholder 2"/>
          <p:cNvSpPr>
            <a:spLocks noGrp="1"/>
          </p:cNvSpPr>
          <p:nvPr>
            <p:ph idx="1"/>
          </p:nvPr>
        </p:nvSpPr>
        <p:spPr>
          <a:xfrm>
            <a:off x="838200" y="1825625"/>
            <a:ext cx="10306050" cy="4351338"/>
          </a:xfrm>
        </p:spPr>
        <p:txBody>
          <a:bodyPr/>
          <a:lstStyle/>
          <a:p>
            <a:pPr marL="0" indent="0">
              <a:buNone/>
            </a:pPr>
            <a:endParaRPr lang="en-US" dirty="0" smtClean="0"/>
          </a:p>
        </p:txBody>
      </p:sp>
    </p:spTree>
    <p:extLst>
      <p:ext uri="{BB962C8B-B14F-4D97-AF65-F5344CB8AC3E}">
        <p14:creationId xmlns:p14="http://schemas.microsoft.com/office/powerpoint/2010/main" val="3189014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9945" cy="6859843"/>
          </a:xfrm>
          <a:prstGeom prst="rect">
            <a:avLst/>
          </a:prstGeom>
        </p:spPr>
      </p:pic>
      <p:sp>
        <p:nvSpPr>
          <p:cNvPr id="2" name="TextBox 1"/>
          <p:cNvSpPr txBox="1"/>
          <p:nvPr/>
        </p:nvSpPr>
        <p:spPr>
          <a:xfrm>
            <a:off x="8909480" y="-1843"/>
            <a:ext cx="3282519" cy="3416320"/>
          </a:xfrm>
          <a:prstGeom prst="rect">
            <a:avLst/>
          </a:prstGeom>
          <a:noFill/>
        </p:spPr>
        <p:txBody>
          <a:bodyPr wrap="square" rtlCol="0">
            <a:spAutoFit/>
          </a:bodyPr>
          <a:lstStyle/>
          <a:p>
            <a:r>
              <a:rPr lang="en-US" sz="2400" dirty="0" smtClean="0"/>
              <a:t>EMARS reproduces expected features of the diurnal tide amplitude, such as the large near-surface diurnal tide and greater amplitudes in the summer hemisphere than the winter hemisphere.</a:t>
            </a:r>
            <a:endParaRPr lang="en-US" sz="2400" dirty="0"/>
          </a:p>
        </p:txBody>
      </p:sp>
    </p:spTree>
    <p:extLst>
      <p:ext uri="{BB962C8B-B14F-4D97-AF65-F5344CB8AC3E}">
        <p14:creationId xmlns:p14="http://schemas.microsoft.com/office/powerpoint/2010/main" val="42860633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7485" cy="6857999"/>
          </a:xfrm>
          <a:prstGeom prst="rect">
            <a:avLst/>
          </a:prstGeom>
        </p:spPr>
      </p:pic>
      <p:sp>
        <p:nvSpPr>
          <p:cNvPr id="4" name="TextBox 3"/>
          <p:cNvSpPr txBox="1"/>
          <p:nvPr/>
        </p:nvSpPr>
        <p:spPr>
          <a:xfrm>
            <a:off x="8955741" y="0"/>
            <a:ext cx="3236259" cy="4893647"/>
          </a:xfrm>
          <a:prstGeom prst="rect">
            <a:avLst/>
          </a:prstGeom>
          <a:noFill/>
        </p:spPr>
        <p:txBody>
          <a:bodyPr wrap="square" rtlCol="0">
            <a:spAutoFit/>
          </a:bodyPr>
          <a:lstStyle/>
          <a:p>
            <a:r>
              <a:rPr lang="en-US" sz="2400" dirty="0" smtClean="0"/>
              <a:t>The thick black curve is the ensemble mean over 10 sols centered on Ls 270, the dots are the means of MCS observations, and the thin lines are ensemble members. Ensemble members are colored according to their dust and ice radiative factors.</a:t>
            </a:r>
          </a:p>
          <a:p>
            <a:r>
              <a:rPr lang="en-US" sz="2400" dirty="0" smtClean="0"/>
              <a:t>Black </a:t>
            </a:r>
            <a:r>
              <a:rPr lang="en-US" sz="2400" dirty="0" smtClean="0">
                <a:sym typeface="Wingdings" panose="05000000000000000000" pitchFamily="2" charset="2"/>
              </a:rPr>
              <a:t> red: more dust</a:t>
            </a:r>
          </a:p>
          <a:p>
            <a:r>
              <a:rPr lang="en-US" sz="2400" dirty="0" smtClean="0">
                <a:sym typeface="Wingdings" panose="05000000000000000000" pitchFamily="2" charset="2"/>
              </a:rPr>
              <a:t>Black  blue: more ice</a:t>
            </a:r>
          </a:p>
        </p:txBody>
      </p:sp>
    </p:spTree>
    <p:extLst>
      <p:ext uri="{BB962C8B-B14F-4D97-AF65-F5344CB8AC3E}">
        <p14:creationId xmlns:p14="http://schemas.microsoft.com/office/powerpoint/2010/main" val="33073768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 and ice transport</a:t>
            </a:r>
            <a:endParaRPr lang="en-US" dirty="0"/>
          </a:p>
        </p:txBody>
      </p:sp>
      <p:sp>
        <p:nvSpPr>
          <p:cNvPr id="3" name="Content Placeholder 2"/>
          <p:cNvSpPr>
            <a:spLocks noGrp="1"/>
          </p:cNvSpPr>
          <p:nvPr>
            <p:ph idx="1"/>
          </p:nvPr>
        </p:nvSpPr>
        <p:spPr>
          <a:xfrm>
            <a:off x="838200" y="1825625"/>
            <a:ext cx="10306050" cy="4351338"/>
          </a:xfrm>
        </p:spPr>
        <p:txBody>
          <a:bodyPr/>
          <a:lstStyle/>
          <a:p>
            <a:pPr marL="0" indent="0">
              <a:buNone/>
            </a:pPr>
            <a:endParaRPr lang="en-US" dirty="0"/>
          </a:p>
        </p:txBody>
      </p:sp>
    </p:spTree>
    <p:extLst>
      <p:ext uri="{BB962C8B-B14F-4D97-AF65-F5344CB8AC3E}">
        <p14:creationId xmlns:p14="http://schemas.microsoft.com/office/powerpoint/2010/main" val="18186639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609230"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9230" y="0"/>
            <a:ext cx="3609230" cy="6858000"/>
          </a:xfrm>
          <a:prstGeom prst="rect">
            <a:avLst/>
          </a:prstGeom>
        </p:spPr>
      </p:pic>
      <p:sp>
        <p:nvSpPr>
          <p:cNvPr id="6" name="TextBox 5"/>
          <p:cNvSpPr txBox="1"/>
          <p:nvPr/>
        </p:nvSpPr>
        <p:spPr>
          <a:xfrm>
            <a:off x="7602071" y="0"/>
            <a:ext cx="4589928" cy="3785652"/>
          </a:xfrm>
          <a:prstGeom prst="rect">
            <a:avLst/>
          </a:prstGeom>
          <a:noFill/>
        </p:spPr>
        <p:txBody>
          <a:bodyPr wrap="square" rtlCol="0">
            <a:spAutoFit/>
          </a:bodyPr>
          <a:lstStyle/>
          <a:p>
            <a:r>
              <a:rPr lang="en-US" sz="2400" dirty="0" smtClean="0"/>
              <a:t>Ice values below 0.1 mg/kg not shown</a:t>
            </a:r>
          </a:p>
          <a:p>
            <a:endParaRPr lang="en-US" sz="2400" dirty="0"/>
          </a:p>
          <a:p>
            <a:r>
              <a:rPr lang="en-US" sz="2400" dirty="0" smtClean="0"/>
              <a:t>The polar vortex is saturated.</a:t>
            </a:r>
          </a:p>
          <a:p>
            <a:endParaRPr lang="en-US" sz="2400" dirty="0" smtClean="0"/>
          </a:p>
          <a:p>
            <a:r>
              <a:rPr lang="en-US" sz="2400" dirty="0" smtClean="0"/>
              <a:t>Where the frost point depression is negative, we expect deposition of water vapor, but there are no clouds in the assimilation near the model top between 40 and 60 N. </a:t>
            </a:r>
            <a:endParaRPr lang="en-US" sz="2400" dirty="0"/>
          </a:p>
        </p:txBody>
      </p:sp>
    </p:spTree>
    <p:extLst>
      <p:ext uri="{BB962C8B-B14F-4D97-AF65-F5344CB8AC3E}">
        <p14:creationId xmlns:p14="http://schemas.microsoft.com/office/powerpoint/2010/main" val="1177256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559" y="-2"/>
            <a:ext cx="5333559" cy="399864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5333559" cy="3998645"/>
          </a:xfrm>
          <a:prstGeom prst="rect">
            <a:avLst/>
          </a:prstGeom>
        </p:spPr>
      </p:pic>
      <p:sp>
        <p:nvSpPr>
          <p:cNvPr id="5" name="TextBox 4"/>
          <p:cNvSpPr txBox="1"/>
          <p:nvPr/>
        </p:nvSpPr>
        <p:spPr>
          <a:xfrm>
            <a:off x="0" y="4078941"/>
            <a:ext cx="12192000" cy="1569660"/>
          </a:xfrm>
          <a:prstGeom prst="rect">
            <a:avLst/>
          </a:prstGeom>
          <a:noFill/>
        </p:spPr>
        <p:txBody>
          <a:bodyPr wrap="square" rtlCol="0">
            <a:spAutoFit/>
          </a:bodyPr>
          <a:lstStyle/>
          <a:p>
            <a:r>
              <a:rPr lang="en-US" sz="2400" dirty="0" smtClean="0"/>
              <a:t>The left plot is vapor transport by meridional wind, while the right plot is vapor advection by meridional wind, as a 20-sol zonal mean. </a:t>
            </a:r>
          </a:p>
          <a:p>
            <a:r>
              <a:rPr lang="en-US" sz="2400" dirty="0" smtClean="0"/>
              <a:t>The most notable effect suggested by the two plots together is the movement of water vapor from 25 N to 50 N, at 20 Pa, by the meridional wind.</a:t>
            </a:r>
            <a:endParaRPr lang="en-US" sz="2400" dirty="0"/>
          </a:p>
        </p:txBody>
      </p:sp>
    </p:spTree>
    <p:extLst>
      <p:ext uri="{BB962C8B-B14F-4D97-AF65-F5344CB8AC3E}">
        <p14:creationId xmlns:p14="http://schemas.microsoft.com/office/powerpoint/2010/main" val="41158301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559" y="-2"/>
            <a:ext cx="5333559" cy="399864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5333559" cy="3998645"/>
          </a:xfrm>
          <a:prstGeom prst="rect">
            <a:avLst/>
          </a:prstGeom>
        </p:spPr>
      </p:pic>
      <p:sp>
        <p:nvSpPr>
          <p:cNvPr id="5" name="TextBox 4"/>
          <p:cNvSpPr txBox="1"/>
          <p:nvPr/>
        </p:nvSpPr>
        <p:spPr>
          <a:xfrm>
            <a:off x="0" y="4078941"/>
            <a:ext cx="12192000" cy="1569660"/>
          </a:xfrm>
          <a:prstGeom prst="rect">
            <a:avLst/>
          </a:prstGeom>
          <a:noFill/>
        </p:spPr>
        <p:txBody>
          <a:bodyPr wrap="square" rtlCol="0">
            <a:spAutoFit/>
          </a:bodyPr>
          <a:lstStyle/>
          <a:p>
            <a:r>
              <a:rPr lang="en-US" sz="2400" dirty="0" smtClean="0"/>
              <a:t>The left plot is vapor transport by meridional wind, while the right plot is vapor advection by meridional wind, as a 20-sol zonal mean. </a:t>
            </a:r>
          </a:p>
          <a:p>
            <a:r>
              <a:rPr lang="en-US" sz="2400" dirty="0" smtClean="0"/>
              <a:t>The most notable effect suggested by the two plots together is the movement of water vapor from 25 N to 50 N, at 20 Pa, by the meridional wind.</a:t>
            </a:r>
            <a:endParaRPr lang="en-US" sz="2400" dirty="0"/>
          </a:p>
        </p:txBody>
      </p:sp>
      <p:cxnSp>
        <p:nvCxnSpPr>
          <p:cNvPr id="6" name="Straight Arrow Connector 5"/>
          <p:cNvCxnSpPr/>
          <p:nvPr/>
        </p:nvCxnSpPr>
        <p:spPr>
          <a:xfrm flipV="1">
            <a:off x="8141199" y="2299914"/>
            <a:ext cx="720927" cy="17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659269" y="2331913"/>
            <a:ext cx="720927" cy="17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91466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The zonal mean structure of MCS and EMARS are quite similar, but some differences remain challenging to resolve.</a:t>
            </a:r>
            <a:endParaRPr lang="en-US" dirty="0" smtClean="0"/>
          </a:p>
          <a:p>
            <a:r>
              <a:rPr lang="en-US" dirty="0" smtClean="0"/>
              <a:t>EMARS and MCS identify similar stationary waves in </a:t>
            </a:r>
            <a:r>
              <a:rPr lang="en-US" dirty="0"/>
              <a:t>CO</a:t>
            </a:r>
            <a:r>
              <a:rPr lang="en-US" baseline="-25000" dirty="0"/>
              <a:t>2</a:t>
            </a:r>
            <a:r>
              <a:rPr lang="en-US" dirty="0" smtClean="0"/>
              <a:t> deposition.</a:t>
            </a:r>
          </a:p>
          <a:p>
            <a:r>
              <a:rPr lang="en-US" dirty="0" smtClean="0"/>
              <a:t>The combination of dust and ice variation among the EMARS ensemble members and information about Martian tides from MCS may inform future Mars modeling decisions.</a:t>
            </a:r>
          </a:p>
          <a:p>
            <a:r>
              <a:rPr lang="en-US" dirty="0" smtClean="0"/>
              <a:t>The interior of the Martian polar vortex is saturated, despite the low water vapor mixing ratio inside. Further investigation of the vortex, including how water enters and exits the vortex, seems promising.</a:t>
            </a:r>
          </a:p>
          <a:p>
            <a:endParaRPr lang="en-US" dirty="0" smtClean="0"/>
          </a:p>
          <a:p>
            <a:endParaRPr lang="en-US" dirty="0"/>
          </a:p>
        </p:txBody>
      </p:sp>
    </p:spTree>
    <p:extLst>
      <p:ext uri="{BB962C8B-B14F-4D97-AF65-F5344CB8AC3E}">
        <p14:creationId xmlns:p14="http://schemas.microsoft.com/office/powerpoint/2010/main" val="38754942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sp>
        <p:nvSpPr>
          <p:cNvPr id="3" name="Content Placeholder 2"/>
          <p:cNvSpPr>
            <a:spLocks noGrp="1"/>
          </p:cNvSpPr>
          <p:nvPr>
            <p:ph idx="1"/>
          </p:nvPr>
        </p:nvSpPr>
        <p:spPr/>
        <p:txBody>
          <a:bodyPr/>
          <a:lstStyle/>
          <a:p>
            <a:r>
              <a:rPr lang="en-GB" dirty="0"/>
              <a:t>Funded by NASA grants NNX11AL25G, </a:t>
            </a:r>
            <a:r>
              <a:rPr lang="en-US" dirty="0"/>
              <a:t>NNX14AM13G and 80NSSC17K0690</a:t>
            </a:r>
            <a:r>
              <a:rPr lang="en-US" dirty="0" smtClean="0"/>
              <a:t>.</a:t>
            </a:r>
            <a:endParaRPr lang="en-GB" dirty="0" smtClean="0"/>
          </a:p>
          <a:p>
            <a:r>
              <a:rPr lang="en-GB" dirty="0" smtClean="0"/>
              <a:t>Work </a:t>
            </a:r>
            <a:r>
              <a:rPr lang="en-GB" dirty="0"/>
              <a:t>at the Jet Propulsion Laboratory, California Institute of Technology is performed under contract with NASA. </a:t>
            </a:r>
            <a:endParaRPr lang="en-GB" dirty="0" smtClean="0"/>
          </a:p>
        </p:txBody>
      </p:sp>
    </p:spTree>
    <p:extLst>
      <p:ext uri="{BB962C8B-B14F-4D97-AF65-F5344CB8AC3E}">
        <p14:creationId xmlns:p14="http://schemas.microsoft.com/office/powerpoint/2010/main" val="3064654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a:t>
            </a:r>
            <a:endParaRPr lang="en-US" dirty="0"/>
          </a:p>
        </p:txBody>
      </p:sp>
      <p:sp>
        <p:nvSpPr>
          <p:cNvPr id="3" name="Content Placeholder 2"/>
          <p:cNvSpPr>
            <a:spLocks noGrp="1"/>
          </p:cNvSpPr>
          <p:nvPr>
            <p:ph idx="1"/>
          </p:nvPr>
        </p:nvSpPr>
        <p:spPr/>
        <p:txBody>
          <a:bodyPr/>
          <a:lstStyle/>
          <a:p>
            <a:r>
              <a:rPr lang="en-US" dirty="0" smtClean="0"/>
              <a:t>Building on prior study of transient eddies, we are interested in further characterizing the spatiotemporal variability of the Martian atmosphere.</a:t>
            </a:r>
          </a:p>
          <a:p>
            <a:r>
              <a:rPr lang="en-US" dirty="0" smtClean="0"/>
              <a:t>Study of the Martian atmosphere may help us understand Earth’s atmosphere more.</a:t>
            </a:r>
            <a:endParaRPr lang="en-US" dirty="0"/>
          </a:p>
          <a:p>
            <a:endParaRPr lang="en-US" dirty="0"/>
          </a:p>
        </p:txBody>
      </p:sp>
    </p:spTree>
    <p:extLst>
      <p:ext uri="{BB962C8B-B14F-4D97-AF65-F5344CB8AC3E}">
        <p14:creationId xmlns:p14="http://schemas.microsoft.com/office/powerpoint/2010/main" val="1699232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0000" lnSpcReduction="20000"/>
          </a:bodyPr>
          <a:lstStyle/>
          <a:p>
            <a:r>
              <a:rPr lang="en-US" dirty="0" err="1" smtClean="0"/>
              <a:t>Greybush</a:t>
            </a:r>
            <a:r>
              <a:rPr lang="en-US" dirty="0"/>
              <a:t>, S. J., R. J. Wilson, E. </a:t>
            </a:r>
            <a:r>
              <a:rPr lang="en-US" dirty="0" err="1"/>
              <a:t>Kalnay</a:t>
            </a:r>
            <a:r>
              <a:rPr lang="en-US" dirty="0"/>
              <a:t>, Y. Zhao, R. Hoffman, and T. </a:t>
            </a:r>
            <a:r>
              <a:rPr lang="en-US" dirty="0" err="1"/>
              <a:t>Nehrkorn</a:t>
            </a:r>
            <a:r>
              <a:rPr lang="en-US" dirty="0"/>
              <a:t> (2014), </a:t>
            </a:r>
            <a:r>
              <a:rPr lang="en-US" dirty="0" smtClean="0"/>
              <a:t>Ensemble </a:t>
            </a:r>
            <a:r>
              <a:rPr lang="en-US" dirty="0"/>
              <a:t>Mars atmosphere reanalysis system (EMARS), </a:t>
            </a:r>
            <a:r>
              <a:rPr lang="en-US" i="1" dirty="0"/>
              <a:t>Presented at the Fifth </a:t>
            </a:r>
            <a:r>
              <a:rPr lang="en-US" i="1" dirty="0" smtClean="0"/>
              <a:t>International </a:t>
            </a:r>
            <a:r>
              <a:rPr lang="en-US" i="1" dirty="0"/>
              <a:t>Workshop on the Mars Atmosphere: Modelling and Observations</a:t>
            </a:r>
            <a:r>
              <a:rPr lang="en-US" dirty="0"/>
              <a:t>, Jointly </a:t>
            </a:r>
            <a:r>
              <a:rPr lang="en-US" dirty="0" smtClean="0"/>
              <a:t>sponsored </a:t>
            </a:r>
            <a:r>
              <a:rPr lang="en-US" dirty="0"/>
              <a:t>by the Centre National </a:t>
            </a:r>
            <a:r>
              <a:rPr lang="en-US" dirty="0" err="1"/>
              <a:t>d’Etudes</a:t>
            </a:r>
            <a:r>
              <a:rPr lang="en-US" dirty="0"/>
              <a:t> </a:t>
            </a:r>
            <a:r>
              <a:rPr lang="en-US" dirty="0" err="1"/>
              <a:t>Spatiales</a:t>
            </a:r>
            <a:r>
              <a:rPr lang="en-US" dirty="0"/>
              <a:t> and the European Space Agency, </a:t>
            </a:r>
            <a:r>
              <a:rPr lang="en-US" dirty="0" smtClean="0"/>
              <a:t>Oxford</a:t>
            </a:r>
            <a:r>
              <a:rPr lang="en-US" dirty="0"/>
              <a:t>, U. K</a:t>
            </a:r>
            <a:r>
              <a:rPr lang="en-US" dirty="0" smtClean="0"/>
              <a:t>.</a:t>
            </a:r>
          </a:p>
          <a:p>
            <a:r>
              <a:rPr lang="en-US" dirty="0" smtClean="0"/>
              <a:t>Hunt</a:t>
            </a:r>
            <a:r>
              <a:rPr lang="en-US" dirty="0"/>
              <a:t>, B. R., E. J. </a:t>
            </a:r>
            <a:r>
              <a:rPr lang="en-US" dirty="0" err="1"/>
              <a:t>Kostelich</a:t>
            </a:r>
            <a:r>
              <a:rPr lang="en-US" dirty="0"/>
              <a:t>, and I. </a:t>
            </a:r>
            <a:r>
              <a:rPr lang="en-US" dirty="0" err="1"/>
              <a:t>Szunyogh</a:t>
            </a:r>
            <a:r>
              <a:rPr lang="en-US" dirty="0"/>
              <a:t> (2007), Efficient data assimilation for </a:t>
            </a:r>
            <a:r>
              <a:rPr lang="en-US" dirty="0" smtClean="0"/>
              <a:t>spatiotemporal </a:t>
            </a:r>
            <a:r>
              <a:rPr lang="en-US" dirty="0"/>
              <a:t>chaos: A local ensemble transform </a:t>
            </a:r>
            <a:r>
              <a:rPr lang="en-US" dirty="0" err="1"/>
              <a:t>Kalman</a:t>
            </a:r>
            <a:r>
              <a:rPr lang="en-US" dirty="0"/>
              <a:t> filter, </a:t>
            </a:r>
            <a:r>
              <a:rPr lang="en-US" i="1" dirty="0" err="1"/>
              <a:t>Physica</a:t>
            </a:r>
            <a:r>
              <a:rPr lang="en-US" i="1" dirty="0"/>
              <a:t> D</a:t>
            </a:r>
            <a:r>
              <a:rPr lang="en-US" dirty="0"/>
              <a:t>, </a:t>
            </a:r>
            <a:r>
              <a:rPr lang="en-US" i="1" dirty="0"/>
              <a:t>230</a:t>
            </a:r>
            <a:r>
              <a:rPr lang="en-US" dirty="0"/>
              <a:t>, </a:t>
            </a:r>
            <a:r>
              <a:rPr lang="en-US" dirty="0" smtClean="0"/>
              <a:t>112-126</a:t>
            </a:r>
            <a:r>
              <a:rPr lang="en-US" dirty="0"/>
              <a:t>, </a:t>
            </a:r>
            <a:r>
              <a:rPr lang="en-US" dirty="0" smtClean="0"/>
              <a:t>doi:10.1016/j.physd.2006.11.008</a:t>
            </a:r>
          </a:p>
          <a:p>
            <a:r>
              <a:rPr lang="en-US" dirty="0" err="1"/>
              <a:t>McCleese</a:t>
            </a:r>
            <a:r>
              <a:rPr lang="en-US" dirty="0"/>
              <a:t>, D. J., J. T. Schofield, F. W. Taylor, S. B. </a:t>
            </a:r>
            <a:r>
              <a:rPr lang="en-US" dirty="0" err="1"/>
              <a:t>Calcutt</a:t>
            </a:r>
            <a:r>
              <a:rPr lang="en-US" dirty="0"/>
              <a:t>, M. C. Foote, D. M. </a:t>
            </a:r>
            <a:r>
              <a:rPr lang="en-US" dirty="0" err="1"/>
              <a:t>Kass</a:t>
            </a:r>
            <a:r>
              <a:rPr lang="en-US" dirty="0"/>
              <a:t>, C. B. </a:t>
            </a:r>
            <a:r>
              <a:rPr lang="en-US" dirty="0" err="1" smtClean="0"/>
              <a:t>Leovy</a:t>
            </a:r>
            <a:r>
              <a:rPr lang="en-US" dirty="0"/>
              <a:t>, D. A. Paige, P. L. Read, and R. W. Zurek (2007), Mars Climate Sounder: An </a:t>
            </a:r>
            <a:r>
              <a:rPr lang="en-US" dirty="0" smtClean="0"/>
              <a:t>investigation </a:t>
            </a:r>
            <a:r>
              <a:rPr lang="en-US" dirty="0"/>
              <a:t>of thermal and water vapor structure, dust and condensate distributions in </a:t>
            </a:r>
            <a:r>
              <a:rPr lang="en-US" dirty="0" smtClean="0"/>
              <a:t>the </a:t>
            </a:r>
            <a:r>
              <a:rPr lang="en-US" dirty="0"/>
              <a:t>atmosphere, and energy balance of the polar regions, </a:t>
            </a:r>
            <a:r>
              <a:rPr lang="en-US" i="1" dirty="0"/>
              <a:t>J. </a:t>
            </a:r>
            <a:r>
              <a:rPr lang="en-US" i="1" dirty="0" err="1"/>
              <a:t>Geophys</a:t>
            </a:r>
            <a:r>
              <a:rPr lang="en-US" i="1" dirty="0"/>
              <a:t>. Res.</a:t>
            </a:r>
            <a:r>
              <a:rPr lang="en-US" dirty="0"/>
              <a:t>, </a:t>
            </a:r>
            <a:r>
              <a:rPr lang="en-US" i="1" dirty="0"/>
              <a:t>112</a:t>
            </a:r>
            <a:r>
              <a:rPr lang="en-US" dirty="0"/>
              <a:t>, E05S06, </a:t>
            </a:r>
            <a:r>
              <a:rPr lang="en-US" dirty="0" smtClean="0"/>
              <a:t>doi:10.1029/2006JE002790.</a:t>
            </a:r>
          </a:p>
          <a:p>
            <a:r>
              <a:rPr lang="en-US" dirty="0" err="1"/>
              <a:t>Montabone</a:t>
            </a:r>
            <a:r>
              <a:rPr lang="en-US" dirty="0"/>
              <a:t>, L., K. Marsh, S. R. Lewis, P. L. Read, M. D. Smith, J. Holmes. A. Spiga, D. Lowe, </a:t>
            </a:r>
            <a:r>
              <a:rPr lang="en-US" dirty="0" smtClean="0"/>
              <a:t>and </a:t>
            </a:r>
            <a:r>
              <a:rPr lang="en-US" dirty="0"/>
              <a:t>A. </a:t>
            </a:r>
            <a:r>
              <a:rPr lang="en-US" dirty="0" err="1"/>
              <a:t>Pamment</a:t>
            </a:r>
            <a:r>
              <a:rPr lang="en-US" dirty="0"/>
              <a:t> (2014), The Mars Analysis Correction Data Assimilation (MACDA) </a:t>
            </a:r>
            <a:r>
              <a:rPr lang="en-US" dirty="0" smtClean="0"/>
              <a:t>Dataset </a:t>
            </a:r>
            <a:r>
              <a:rPr lang="en-US" dirty="0"/>
              <a:t>V1.0, </a:t>
            </a:r>
            <a:r>
              <a:rPr lang="en-US" i="1" dirty="0"/>
              <a:t>Geoscience Data Journal</a:t>
            </a:r>
            <a:r>
              <a:rPr lang="en-US" dirty="0"/>
              <a:t>, </a:t>
            </a:r>
            <a:r>
              <a:rPr lang="en-US" i="1" dirty="0"/>
              <a:t>1</a:t>
            </a:r>
            <a:r>
              <a:rPr lang="en-US" dirty="0"/>
              <a:t>, 2, 129-139, doi:10.1002/gdj3.13</a:t>
            </a:r>
            <a:r>
              <a:rPr lang="en-US" dirty="0" smtClean="0"/>
              <a:t>.</a:t>
            </a:r>
          </a:p>
          <a:p>
            <a:r>
              <a:rPr lang="en-US" dirty="0" err="1"/>
              <a:t>Montabone</a:t>
            </a:r>
            <a:r>
              <a:rPr lang="en-US" dirty="0"/>
              <a:t>, L., F. Forget, E. </a:t>
            </a:r>
            <a:r>
              <a:rPr lang="en-US" dirty="0" err="1"/>
              <a:t>Millour</a:t>
            </a:r>
            <a:r>
              <a:rPr lang="en-US" dirty="0"/>
              <a:t>, R. J. Wilson, S. R. Lewis, B. Cantor, D. Cass, A. </a:t>
            </a:r>
            <a:r>
              <a:rPr lang="en-US" dirty="0" err="1" smtClean="0"/>
              <a:t>Kleinboehl</a:t>
            </a:r>
            <a:r>
              <a:rPr lang="en-US" dirty="0"/>
              <a:t>, M. T. Lemmon, M. D. Smith, and M. J. Wolff (2015), Eight-year </a:t>
            </a:r>
            <a:r>
              <a:rPr lang="en-US" dirty="0" smtClean="0"/>
              <a:t>climatology </a:t>
            </a:r>
            <a:r>
              <a:rPr lang="en-US" dirty="0"/>
              <a:t>of dust optical depth on Mars, </a:t>
            </a:r>
            <a:r>
              <a:rPr lang="en-US" i="1" dirty="0"/>
              <a:t>Icarus</a:t>
            </a:r>
            <a:r>
              <a:rPr lang="en-US" dirty="0"/>
              <a:t>, </a:t>
            </a:r>
            <a:r>
              <a:rPr lang="en-US" i="1" dirty="0"/>
              <a:t>251</a:t>
            </a:r>
            <a:r>
              <a:rPr lang="en-US" dirty="0"/>
              <a:t>, 65-95, </a:t>
            </a:r>
            <a:r>
              <a:rPr lang="en-US" dirty="0" smtClean="0"/>
              <a:t>doi:10.1016/j.icarus.2014.12.034</a:t>
            </a:r>
            <a:r>
              <a:rPr lang="en-US" dirty="0"/>
              <a:t>.</a:t>
            </a:r>
          </a:p>
          <a:p>
            <a:endParaRPr lang="en-US" dirty="0"/>
          </a:p>
          <a:p>
            <a:endParaRPr lang="en-US" dirty="0"/>
          </a:p>
        </p:txBody>
      </p:sp>
    </p:spTree>
    <p:extLst>
      <p:ext uri="{BB962C8B-B14F-4D97-AF65-F5344CB8AC3E}">
        <p14:creationId xmlns:p14="http://schemas.microsoft.com/office/powerpoint/2010/main" val="1364971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Mars Climate Sounder (MCS)</a:t>
            </a:r>
            <a:endParaRPr lang="en-US" dirty="0"/>
          </a:p>
        </p:txBody>
      </p:sp>
      <p:sp>
        <p:nvSpPr>
          <p:cNvPr id="3" name="Content Placeholder 2"/>
          <p:cNvSpPr>
            <a:spLocks noGrp="1"/>
          </p:cNvSpPr>
          <p:nvPr>
            <p:ph idx="1"/>
          </p:nvPr>
        </p:nvSpPr>
        <p:spPr/>
        <p:txBody>
          <a:bodyPr/>
          <a:lstStyle/>
          <a:p>
            <a:r>
              <a:rPr lang="en-US" dirty="0" smtClean="0"/>
              <a:t>Limb-observing Sun-synchronous polar orbiter</a:t>
            </a:r>
          </a:p>
          <a:p>
            <a:r>
              <a:rPr lang="en-US" dirty="0" smtClean="0"/>
              <a:t>20 vertical </a:t>
            </a:r>
            <a:r>
              <a:rPr lang="en-US" dirty="0" smtClean="0"/>
              <a:t>degrees of freedom, from the surface to 120 km</a:t>
            </a:r>
          </a:p>
          <a:p>
            <a:r>
              <a:rPr lang="en-US" dirty="0" smtClean="0"/>
              <a:t>Along-track and cross-track observations</a:t>
            </a:r>
          </a:p>
          <a:p>
            <a:r>
              <a:rPr lang="en-US" dirty="0" smtClean="0"/>
              <a:t>Temperature from MCS assimilated</a:t>
            </a:r>
            <a:endParaRPr lang="en-US" dirty="0"/>
          </a:p>
          <a:p>
            <a:r>
              <a:rPr lang="en-US" dirty="0" smtClean="0"/>
              <a:t>Horizontal dust derived from MCS</a:t>
            </a:r>
          </a:p>
          <a:p>
            <a:pPr marL="0" indent="0">
              <a:buNone/>
            </a:pPr>
            <a:r>
              <a:rPr lang="en-US" dirty="0"/>
              <a:t>	</a:t>
            </a:r>
            <a:r>
              <a:rPr lang="en-US" dirty="0" smtClean="0"/>
              <a:t>(</a:t>
            </a:r>
            <a:r>
              <a:rPr lang="en-US" dirty="0" err="1" smtClean="0"/>
              <a:t>Montabone</a:t>
            </a:r>
            <a:r>
              <a:rPr lang="en-US" dirty="0" smtClean="0"/>
              <a:t> et al., 2015)</a:t>
            </a:r>
          </a:p>
        </p:txBody>
      </p:sp>
      <p:pic>
        <p:nvPicPr>
          <p:cNvPr id="6" name="Picture 5"/>
          <p:cNvPicPr>
            <a:picLocks noChangeAspect="1"/>
          </p:cNvPicPr>
          <p:nvPr/>
        </p:nvPicPr>
        <p:blipFill>
          <a:blip r:embed="rId2"/>
          <a:stretch>
            <a:fillRect/>
          </a:stretch>
        </p:blipFill>
        <p:spPr>
          <a:xfrm>
            <a:off x="7720642" y="2859019"/>
            <a:ext cx="3633158" cy="2532200"/>
          </a:xfrm>
          <a:prstGeom prst="rect">
            <a:avLst/>
          </a:prstGeom>
        </p:spPr>
      </p:pic>
      <p:sp>
        <p:nvSpPr>
          <p:cNvPr id="7" name="TextBox 6"/>
          <p:cNvSpPr txBox="1"/>
          <p:nvPr/>
        </p:nvSpPr>
        <p:spPr>
          <a:xfrm>
            <a:off x="7860069" y="5391219"/>
            <a:ext cx="3354303" cy="369332"/>
          </a:xfrm>
          <a:prstGeom prst="rect">
            <a:avLst/>
          </a:prstGeom>
          <a:noFill/>
        </p:spPr>
        <p:txBody>
          <a:bodyPr wrap="square" rtlCol="0">
            <a:spAutoFit/>
          </a:bodyPr>
          <a:lstStyle/>
          <a:p>
            <a:r>
              <a:rPr lang="en-US" dirty="0" smtClean="0"/>
              <a:t>Concept art courtesy of NASA/JPL</a:t>
            </a:r>
            <a:endParaRPr lang="en-US" dirty="0"/>
          </a:p>
        </p:txBody>
      </p:sp>
    </p:spTree>
    <p:extLst>
      <p:ext uri="{BB962C8B-B14F-4D97-AF65-F5344CB8AC3E}">
        <p14:creationId xmlns:p14="http://schemas.microsoft.com/office/powerpoint/2010/main" val="1943900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Ensemble Mars Atmosphere Reanalysis System (EMARS)</a:t>
            </a:r>
            <a:endParaRPr lang="en-US" dirty="0"/>
          </a:p>
        </p:txBody>
      </p:sp>
      <p:sp>
        <p:nvSpPr>
          <p:cNvPr id="3" name="Content Placeholder 2"/>
          <p:cNvSpPr>
            <a:spLocks noGrp="1"/>
          </p:cNvSpPr>
          <p:nvPr>
            <p:ph idx="1"/>
          </p:nvPr>
        </p:nvSpPr>
        <p:spPr/>
        <p:txBody>
          <a:bodyPr/>
          <a:lstStyle/>
          <a:p>
            <a:r>
              <a:rPr lang="en-US" dirty="0" smtClean="0"/>
              <a:t>Geophysical </a:t>
            </a:r>
            <a:r>
              <a:rPr lang="en-US" dirty="0"/>
              <a:t>Fluid Dynamics Laboratory (GFDL) Mars Global Circulation Model (MGCM) (Wilson et al., 2002)</a:t>
            </a:r>
          </a:p>
          <a:p>
            <a:pPr lvl="1"/>
            <a:r>
              <a:rPr lang="en-US" dirty="0"/>
              <a:t>Grid spacing 5° by 6</a:t>
            </a:r>
            <a:r>
              <a:rPr lang="en-US" dirty="0" smtClean="0"/>
              <a:t>° (~150 km), </a:t>
            </a:r>
            <a:r>
              <a:rPr lang="en-US" dirty="0"/>
              <a:t>with 28 vertical </a:t>
            </a:r>
            <a:r>
              <a:rPr lang="en-US" dirty="0" smtClean="0"/>
              <a:t>levels</a:t>
            </a:r>
          </a:p>
          <a:p>
            <a:pPr lvl="1"/>
            <a:r>
              <a:rPr lang="en-US" dirty="0" smtClean="0"/>
              <a:t>Aerosols </a:t>
            </a:r>
            <a:r>
              <a:rPr lang="en-US" dirty="0" err="1" smtClean="0"/>
              <a:t>advected</a:t>
            </a:r>
            <a:r>
              <a:rPr lang="en-US" dirty="0" smtClean="0"/>
              <a:t> by model in both horizontal and vertical</a:t>
            </a:r>
            <a:endParaRPr lang="en-US" dirty="0"/>
          </a:p>
          <a:p>
            <a:r>
              <a:rPr lang="en-US" dirty="0"/>
              <a:t>Local Ensemble Transform </a:t>
            </a:r>
            <a:r>
              <a:rPr lang="en-US" dirty="0" err="1"/>
              <a:t>Kalman</a:t>
            </a:r>
            <a:r>
              <a:rPr lang="en-US" dirty="0"/>
              <a:t> Filter (Hunt et al., 2007)</a:t>
            </a:r>
          </a:p>
          <a:p>
            <a:pPr lvl="1"/>
            <a:r>
              <a:rPr lang="en-US" dirty="0"/>
              <a:t>16 ensemble members, water ice and dust </a:t>
            </a:r>
            <a:r>
              <a:rPr lang="en-US" dirty="0" smtClean="0"/>
              <a:t>varied among members</a:t>
            </a:r>
          </a:p>
        </p:txBody>
      </p:sp>
    </p:spTree>
    <p:extLst>
      <p:ext uri="{BB962C8B-B14F-4D97-AF65-F5344CB8AC3E}">
        <p14:creationId xmlns:p14="http://schemas.microsoft.com/office/powerpoint/2010/main" val="4060159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700"/>
            <a:ext cx="10515600" cy="1325563"/>
          </a:xfrm>
        </p:spPr>
        <p:txBody>
          <a:bodyPr/>
          <a:lstStyle/>
          <a:p>
            <a:r>
              <a:rPr lang="en-US" dirty="0" smtClean="0"/>
              <a:t>Time on Mars - Areocentric Longitude (Ls)</a:t>
            </a:r>
            <a:endParaRPr lang="en-US" dirty="0"/>
          </a:p>
        </p:txBody>
      </p:sp>
      <p:sp>
        <p:nvSpPr>
          <p:cNvPr id="4" name="Oval 3"/>
          <p:cNvSpPr/>
          <p:nvPr/>
        </p:nvSpPr>
        <p:spPr>
          <a:xfrm>
            <a:off x="4854614" y="3315849"/>
            <a:ext cx="1130060" cy="1095554"/>
          </a:xfrm>
          <a:prstGeom prst="ellipse">
            <a:avLst/>
          </a:prstGeom>
          <a:solidFill>
            <a:schemeClr val="accent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151877" y="1664097"/>
            <a:ext cx="5926346" cy="452024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Mars appears as a red-orange globe with darker blotches and white icecaps visible on both of its pole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722136" y="5627017"/>
            <a:ext cx="1061049" cy="1061049"/>
          </a:xfrm>
          <a:prstGeom prst="rect">
            <a:avLst/>
          </a:prstGeom>
          <a:noFill/>
          <a:extLst>
            <a:ext uri="{909E8E84-426E-40DD-AFC4-6F175D3DCCD1}">
              <a14:hiddenFill xmlns:a14="http://schemas.microsoft.com/office/drawing/2010/main">
                <a:solidFill>
                  <a:srgbClr val="FFFFFF"/>
                </a:solidFill>
              </a14:hiddenFill>
            </a:ext>
          </a:extLst>
        </p:spPr>
      </p:pic>
      <p:sp>
        <p:nvSpPr>
          <p:cNvPr id="6" name="Isosceles Triangle 5"/>
          <p:cNvSpPr/>
          <p:nvPr/>
        </p:nvSpPr>
        <p:spPr>
          <a:xfrm rot="3523866">
            <a:off x="7787900" y="5421359"/>
            <a:ext cx="319178" cy="5175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rot="2422277">
            <a:off x="8411583" y="4934289"/>
            <a:ext cx="284672" cy="48316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rot="4358030">
            <a:off x="7090142" y="5776548"/>
            <a:ext cx="314864" cy="47089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8547824" y="3350607"/>
            <a:ext cx="1060796" cy="1060796"/>
          </a:xfrm>
          <a:prstGeom prst="rect">
            <a:avLst/>
          </a:prstGeom>
        </p:spPr>
      </p:pic>
      <p:cxnSp>
        <p:nvCxnSpPr>
          <p:cNvPr id="11" name="Straight Connector 10"/>
          <p:cNvCxnSpPr/>
          <p:nvPr/>
        </p:nvCxnSpPr>
        <p:spPr>
          <a:xfrm>
            <a:off x="8623047" y="2832160"/>
            <a:ext cx="749876" cy="1915064"/>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844144" y="5140381"/>
            <a:ext cx="651906" cy="165741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Picture 2" descr="Mars appears as a red-orange globe with darker blotches and white icecaps visible on both of its po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0341" y="3411567"/>
            <a:ext cx="1061049" cy="10610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Mars appears as a red-orange globe with darker blotches and white icecaps visible on both of its po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2136" y="1160370"/>
            <a:ext cx="1061049" cy="106104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a:xfrm>
            <a:off x="5924550" y="838200"/>
            <a:ext cx="688605" cy="1783429"/>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736459" y="2984559"/>
            <a:ext cx="749876" cy="1915064"/>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153271" y="2163763"/>
            <a:ext cx="1542557" cy="584775"/>
          </a:xfrm>
          <a:prstGeom prst="rect">
            <a:avLst/>
          </a:prstGeom>
          <a:noFill/>
        </p:spPr>
        <p:txBody>
          <a:bodyPr wrap="square" rtlCol="0">
            <a:spAutoFit/>
          </a:bodyPr>
          <a:lstStyle/>
          <a:p>
            <a:r>
              <a:rPr lang="en-US" sz="3200" dirty="0" smtClean="0"/>
              <a:t>Ls 180°</a:t>
            </a:r>
          </a:p>
        </p:txBody>
      </p:sp>
      <p:sp>
        <p:nvSpPr>
          <p:cNvPr id="20" name="TextBox 19"/>
          <p:cNvSpPr txBox="1"/>
          <p:nvPr/>
        </p:nvSpPr>
        <p:spPr>
          <a:xfrm>
            <a:off x="1274955" y="3588617"/>
            <a:ext cx="1499837" cy="584775"/>
          </a:xfrm>
          <a:prstGeom prst="rect">
            <a:avLst/>
          </a:prstGeom>
          <a:noFill/>
        </p:spPr>
        <p:txBody>
          <a:bodyPr wrap="square" rtlCol="0">
            <a:spAutoFit/>
          </a:bodyPr>
          <a:lstStyle/>
          <a:p>
            <a:r>
              <a:rPr lang="en-US" sz="3200" dirty="0" smtClean="0"/>
              <a:t>Ls 270°</a:t>
            </a:r>
            <a:endParaRPr lang="en-US" sz="3200" dirty="0"/>
          </a:p>
        </p:txBody>
      </p:sp>
      <p:sp>
        <p:nvSpPr>
          <p:cNvPr id="21" name="TextBox 20"/>
          <p:cNvSpPr txBox="1"/>
          <p:nvPr/>
        </p:nvSpPr>
        <p:spPr>
          <a:xfrm>
            <a:off x="6048962" y="4611845"/>
            <a:ext cx="1386782" cy="1077218"/>
          </a:xfrm>
          <a:prstGeom prst="rect">
            <a:avLst/>
          </a:prstGeom>
          <a:noFill/>
        </p:spPr>
        <p:txBody>
          <a:bodyPr wrap="square" rtlCol="0">
            <a:spAutoFit/>
          </a:bodyPr>
          <a:lstStyle/>
          <a:p>
            <a:r>
              <a:rPr lang="en-US" sz="3200" dirty="0" smtClean="0"/>
              <a:t>Ls 0°</a:t>
            </a:r>
          </a:p>
          <a:p>
            <a:r>
              <a:rPr lang="en-US" sz="3200" dirty="0" smtClean="0"/>
              <a:t>Ls 360°</a:t>
            </a:r>
            <a:endParaRPr lang="en-US" sz="3200" dirty="0"/>
          </a:p>
        </p:txBody>
      </p:sp>
      <p:sp>
        <p:nvSpPr>
          <p:cNvPr id="22" name="TextBox 21"/>
          <p:cNvSpPr txBox="1"/>
          <p:nvPr/>
        </p:nvSpPr>
        <p:spPr>
          <a:xfrm>
            <a:off x="9608621" y="3514725"/>
            <a:ext cx="1494972" cy="584775"/>
          </a:xfrm>
          <a:prstGeom prst="rect">
            <a:avLst/>
          </a:prstGeom>
          <a:noFill/>
        </p:spPr>
        <p:txBody>
          <a:bodyPr wrap="square" rtlCol="0">
            <a:spAutoFit/>
          </a:bodyPr>
          <a:lstStyle/>
          <a:p>
            <a:r>
              <a:rPr lang="en-US" sz="3200" dirty="0" smtClean="0"/>
              <a:t>Ls 90°</a:t>
            </a:r>
            <a:endParaRPr lang="en-US" sz="3200" dirty="0"/>
          </a:p>
        </p:txBody>
      </p:sp>
      <p:sp>
        <p:nvSpPr>
          <p:cNvPr id="27" name="TextBox 26"/>
          <p:cNvSpPr txBox="1"/>
          <p:nvPr/>
        </p:nvSpPr>
        <p:spPr>
          <a:xfrm>
            <a:off x="3238500" y="1208464"/>
            <a:ext cx="2483636" cy="461665"/>
          </a:xfrm>
          <a:prstGeom prst="rect">
            <a:avLst/>
          </a:prstGeom>
          <a:noFill/>
        </p:spPr>
        <p:txBody>
          <a:bodyPr wrap="square" rtlCol="0">
            <a:spAutoFit/>
          </a:bodyPr>
          <a:lstStyle/>
          <a:p>
            <a:r>
              <a:rPr lang="en-US" sz="2400" dirty="0" smtClean="0"/>
              <a:t>Autumnal equinox</a:t>
            </a:r>
            <a:endParaRPr lang="en-US" sz="2400" dirty="0"/>
          </a:p>
        </p:txBody>
      </p:sp>
      <p:sp>
        <p:nvSpPr>
          <p:cNvPr id="28" name="TextBox 27"/>
          <p:cNvSpPr txBox="1"/>
          <p:nvPr/>
        </p:nvSpPr>
        <p:spPr>
          <a:xfrm>
            <a:off x="6783185" y="6183879"/>
            <a:ext cx="2295038" cy="461665"/>
          </a:xfrm>
          <a:prstGeom prst="rect">
            <a:avLst/>
          </a:prstGeom>
          <a:noFill/>
        </p:spPr>
        <p:txBody>
          <a:bodyPr wrap="square" rtlCol="0">
            <a:spAutoFit/>
          </a:bodyPr>
          <a:lstStyle/>
          <a:p>
            <a:r>
              <a:rPr lang="en-US" sz="2400" dirty="0" smtClean="0"/>
              <a:t>Vernal equinox</a:t>
            </a:r>
            <a:endParaRPr lang="en-US" sz="2400" dirty="0"/>
          </a:p>
        </p:txBody>
      </p:sp>
      <p:sp>
        <p:nvSpPr>
          <p:cNvPr id="29" name="TextBox 28"/>
          <p:cNvSpPr txBox="1"/>
          <p:nvPr/>
        </p:nvSpPr>
        <p:spPr>
          <a:xfrm>
            <a:off x="421705" y="4059450"/>
            <a:ext cx="2201995" cy="830997"/>
          </a:xfrm>
          <a:prstGeom prst="rect">
            <a:avLst/>
          </a:prstGeom>
          <a:noFill/>
        </p:spPr>
        <p:txBody>
          <a:bodyPr wrap="square" rtlCol="0">
            <a:spAutoFit/>
          </a:bodyPr>
          <a:lstStyle/>
          <a:p>
            <a:r>
              <a:rPr lang="en-US" sz="2400" dirty="0" smtClean="0"/>
              <a:t>Northern winter solstice</a:t>
            </a:r>
            <a:endParaRPr lang="en-US" sz="2400" dirty="0"/>
          </a:p>
        </p:txBody>
      </p:sp>
      <p:sp>
        <p:nvSpPr>
          <p:cNvPr id="30" name="TextBox 29"/>
          <p:cNvSpPr txBox="1"/>
          <p:nvPr/>
        </p:nvSpPr>
        <p:spPr>
          <a:xfrm>
            <a:off x="9548635" y="4042071"/>
            <a:ext cx="2698358" cy="830997"/>
          </a:xfrm>
          <a:prstGeom prst="rect">
            <a:avLst/>
          </a:prstGeom>
          <a:noFill/>
        </p:spPr>
        <p:txBody>
          <a:bodyPr wrap="square" rtlCol="0">
            <a:spAutoFit/>
          </a:bodyPr>
          <a:lstStyle/>
          <a:p>
            <a:r>
              <a:rPr lang="en-US" sz="2400" dirty="0" smtClean="0"/>
              <a:t>Northern summer solstice</a:t>
            </a:r>
            <a:endParaRPr lang="en-US" sz="2400" dirty="0"/>
          </a:p>
        </p:txBody>
      </p:sp>
    </p:spTree>
    <p:extLst>
      <p:ext uri="{BB962C8B-B14F-4D97-AF65-F5344CB8AC3E}">
        <p14:creationId xmlns:p14="http://schemas.microsoft.com/office/powerpoint/2010/main" val="1714088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700"/>
            <a:ext cx="10515600" cy="1325563"/>
          </a:xfrm>
        </p:spPr>
        <p:txBody>
          <a:bodyPr/>
          <a:lstStyle/>
          <a:p>
            <a:r>
              <a:rPr lang="en-US" dirty="0" smtClean="0"/>
              <a:t>Time on Mars - Areocentric Longitude (Ls)</a:t>
            </a:r>
            <a:endParaRPr lang="en-US" dirty="0"/>
          </a:p>
        </p:txBody>
      </p:sp>
      <p:sp>
        <p:nvSpPr>
          <p:cNvPr id="4" name="Oval 3"/>
          <p:cNvSpPr/>
          <p:nvPr/>
        </p:nvSpPr>
        <p:spPr>
          <a:xfrm>
            <a:off x="4854614" y="3315849"/>
            <a:ext cx="1130060" cy="1095554"/>
          </a:xfrm>
          <a:prstGeom prst="ellipse">
            <a:avLst/>
          </a:prstGeom>
          <a:solidFill>
            <a:schemeClr val="accent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151877" y="1664097"/>
            <a:ext cx="5926346" cy="452024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Mars appears as a red-orange globe with darker blotches and white icecaps visible on both of its poles."/>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722136" y="5627017"/>
            <a:ext cx="1061049" cy="1061049"/>
          </a:xfrm>
          <a:prstGeom prst="rect">
            <a:avLst/>
          </a:prstGeom>
          <a:noFill/>
          <a:extLst>
            <a:ext uri="{909E8E84-426E-40DD-AFC4-6F175D3DCCD1}">
              <a14:hiddenFill xmlns:a14="http://schemas.microsoft.com/office/drawing/2010/main">
                <a:solidFill>
                  <a:srgbClr val="FFFFFF"/>
                </a:solidFill>
              </a14:hiddenFill>
            </a:ext>
          </a:extLst>
        </p:spPr>
      </p:pic>
      <p:sp>
        <p:nvSpPr>
          <p:cNvPr id="6" name="Isosceles Triangle 5"/>
          <p:cNvSpPr/>
          <p:nvPr/>
        </p:nvSpPr>
        <p:spPr>
          <a:xfrm rot="3523866">
            <a:off x="7787900" y="5421359"/>
            <a:ext cx="319178" cy="5175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rot="2422277">
            <a:off x="8411583" y="4934289"/>
            <a:ext cx="284672" cy="48316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rot="4358030">
            <a:off x="7090142" y="5776548"/>
            <a:ext cx="314864" cy="47089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stretch>
            <a:fillRect/>
          </a:stretch>
        </p:blipFill>
        <p:spPr>
          <a:xfrm>
            <a:off x="8547824" y="3350607"/>
            <a:ext cx="1060796" cy="1060796"/>
          </a:xfrm>
          <a:prstGeom prst="rect">
            <a:avLst/>
          </a:prstGeom>
        </p:spPr>
      </p:pic>
      <p:cxnSp>
        <p:nvCxnSpPr>
          <p:cNvPr id="11" name="Straight Connector 10"/>
          <p:cNvCxnSpPr/>
          <p:nvPr/>
        </p:nvCxnSpPr>
        <p:spPr>
          <a:xfrm>
            <a:off x="8623047" y="2832160"/>
            <a:ext cx="749876" cy="1915064"/>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844144" y="5140381"/>
            <a:ext cx="651906" cy="165741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Picture 2" descr="Mars appears as a red-orange globe with darker blotches and white icecaps visible on both of its po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0341" y="3411567"/>
            <a:ext cx="1061049" cy="10610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Mars appears as a red-orange globe with darker blotches and white icecaps visible on both of its po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2136" y="1160370"/>
            <a:ext cx="1061049" cy="106104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a:xfrm>
            <a:off x="5924550" y="838200"/>
            <a:ext cx="688605" cy="1783429"/>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736459" y="2984559"/>
            <a:ext cx="749876" cy="1915064"/>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153271" y="2163763"/>
            <a:ext cx="1542557" cy="584775"/>
          </a:xfrm>
          <a:prstGeom prst="rect">
            <a:avLst/>
          </a:prstGeom>
          <a:noFill/>
        </p:spPr>
        <p:txBody>
          <a:bodyPr wrap="square" rtlCol="0">
            <a:spAutoFit/>
          </a:bodyPr>
          <a:lstStyle/>
          <a:p>
            <a:r>
              <a:rPr lang="en-US" sz="3200" dirty="0" smtClean="0"/>
              <a:t>Ls 180°</a:t>
            </a:r>
          </a:p>
        </p:txBody>
      </p:sp>
      <p:sp>
        <p:nvSpPr>
          <p:cNvPr id="20" name="TextBox 19"/>
          <p:cNvSpPr txBox="1"/>
          <p:nvPr/>
        </p:nvSpPr>
        <p:spPr>
          <a:xfrm>
            <a:off x="1274955" y="3588617"/>
            <a:ext cx="1499837" cy="584775"/>
          </a:xfrm>
          <a:prstGeom prst="rect">
            <a:avLst/>
          </a:prstGeom>
          <a:noFill/>
        </p:spPr>
        <p:txBody>
          <a:bodyPr wrap="square" rtlCol="0">
            <a:spAutoFit/>
          </a:bodyPr>
          <a:lstStyle/>
          <a:p>
            <a:r>
              <a:rPr lang="en-US" sz="3200" dirty="0" smtClean="0"/>
              <a:t>Ls 270°</a:t>
            </a:r>
            <a:endParaRPr lang="en-US" sz="3200" dirty="0"/>
          </a:p>
        </p:txBody>
      </p:sp>
      <p:sp>
        <p:nvSpPr>
          <p:cNvPr id="21" name="TextBox 20"/>
          <p:cNvSpPr txBox="1"/>
          <p:nvPr/>
        </p:nvSpPr>
        <p:spPr>
          <a:xfrm>
            <a:off x="6048962" y="4611845"/>
            <a:ext cx="1386782" cy="1077218"/>
          </a:xfrm>
          <a:prstGeom prst="rect">
            <a:avLst/>
          </a:prstGeom>
          <a:noFill/>
        </p:spPr>
        <p:txBody>
          <a:bodyPr wrap="square" rtlCol="0">
            <a:spAutoFit/>
          </a:bodyPr>
          <a:lstStyle/>
          <a:p>
            <a:r>
              <a:rPr lang="en-US" sz="3200" dirty="0" smtClean="0"/>
              <a:t>Ls 0°</a:t>
            </a:r>
          </a:p>
          <a:p>
            <a:r>
              <a:rPr lang="en-US" sz="3200" dirty="0" smtClean="0"/>
              <a:t>Ls 360°</a:t>
            </a:r>
            <a:endParaRPr lang="en-US" sz="3200" dirty="0"/>
          </a:p>
        </p:txBody>
      </p:sp>
      <p:sp>
        <p:nvSpPr>
          <p:cNvPr id="22" name="TextBox 21"/>
          <p:cNvSpPr txBox="1"/>
          <p:nvPr/>
        </p:nvSpPr>
        <p:spPr>
          <a:xfrm>
            <a:off x="9608621" y="3514725"/>
            <a:ext cx="1494972" cy="584775"/>
          </a:xfrm>
          <a:prstGeom prst="rect">
            <a:avLst/>
          </a:prstGeom>
          <a:noFill/>
        </p:spPr>
        <p:txBody>
          <a:bodyPr wrap="square" rtlCol="0">
            <a:spAutoFit/>
          </a:bodyPr>
          <a:lstStyle/>
          <a:p>
            <a:r>
              <a:rPr lang="en-US" sz="3200" dirty="0" smtClean="0"/>
              <a:t>Ls 90°</a:t>
            </a:r>
            <a:endParaRPr lang="en-US" sz="3200" dirty="0"/>
          </a:p>
        </p:txBody>
      </p:sp>
      <p:sp>
        <p:nvSpPr>
          <p:cNvPr id="27" name="TextBox 26"/>
          <p:cNvSpPr txBox="1"/>
          <p:nvPr/>
        </p:nvSpPr>
        <p:spPr>
          <a:xfrm>
            <a:off x="3238500" y="1208464"/>
            <a:ext cx="2483636" cy="461665"/>
          </a:xfrm>
          <a:prstGeom prst="rect">
            <a:avLst/>
          </a:prstGeom>
          <a:noFill/>
        </p:spPr>
        <p:txBody>
          <a:bodyPr wrap="square" rtlCol="0">
            <a:spAutoFit/>
          </a:bodyPr>
          <a:lstStyle/>
          <a:p>
            <a:r>
              <a:rPr lang="en-US" sz="2400" dirty="0" smtClean="0"/>
              <a:t>Autumnal equinox</a:t>
            </a:r>
            <a:endParaRPr lang="en-US" sz="2400" dirty="0"/>
          </a:p>
        </p:txBody>
      </p:sp>
      <p:sp>
        <p:nvSpPr>
          <p:cNvPr id="28" name="TextBox 27"/>
          <p:cNvSpPr txBox="1"/>
          <p:nvPr/>
        </p:nvSpPr>
        <p:spPr>
          <a:xfrm>
            <a:off x="6783185" y="6183879"/>
            <a:ext cx="2295038" cy="461665"/>
          </a:xfrm>
          <a:prstGeom prst="rect">
            <a:avLst/>
          </a:prstGeom>
          <a:noFill/>
        </p:spPr>
        <p:txBody>
          <a:bodyPr wrap="square" rtlCol="0">
            <a:spAutoFit/>
          </a:bodyPr>
          <a:lstStyle/>
          <a:p>
            <a:r>
              <a:rPr lang="en-US" sz="2400" dirty="0" smtClean="0"/>
              <a:t>Vernal equinox</a:t>
            </a:r>
            <a:endParaRPr lang="en-US" sz="2400" dirty="0"/>
          </a:p>
        </p:txBody>
      </p:sp>
      <p:sp>
        <p:nvSpPr>
          <p:cNvPr id="29" name="TextBox 28"/>
          <p:cNvSpPr txBox="1"/>
          <p:nvPr/>
        </p:nvSpPr>
        <p:spPr>
          <a:xfrm>
            <a:off x="421705" y="4059450"/>
            <a:ext cx="2201995" cy="830997"/>
          </a:xfrm>
          <a:prstGeom prst="rect">
            <a:avLst/>
          </a:prstGeom>
          <a:noFill/>
        </p:spPr>
        <p:txBody>
          <a:bodyPr wrap="square" rtlCol="0">
            <a:spAutoFit/>
          </a:bodyPr>
          <a:lstStyle/>
          <a:p>
            <a:r>
              <a:rPr lang="en-US" sz="2400" dirty="0" smtClean="0"/>
              <a:t>Northern winter solstice</a:t>
            </a:r>
            <a:endParaRPr lang="en-US" sz="2400" dirty="0"/>
          </a:p>
        </p:txBody>
      </p:sp>
      <p:sp>
        <p:nvSpPr>
          <p:cNvPr id="30" name="TextBox 29"/>
          <p:cNvSpPr txBox="1"/>
          <p:nvPr/>
        </p:nvSpPr>
        <p:spPr>
          <a:xfrm>
            <a:off x="9548635" y="4042071"/>
            <a:ext cx="2698358" cy="830997"/>
          </a:xfrm>
          <a:prstGeom prst="rect">
            <a:avLst/>
          </a:prstGeom>
          <a:noFill/>
        </p:spPr>
        <p:txBody>
          <a:bodyPr wrap="square" rtlCol="0">
            <a:spAutoFit/>
          </a:bodyPr>
          <a:lstStyle/>
          <a:p>
            <a:r>
              <a:rPr lang="en-US" sz="2400" dirty="0" smtClean="0"/>
              <a:t>Northern summer solstice</a:t>
            </a:r>
            <a:endParaRPr lang="en-US" sz="2400" dirty="0"/>
          </a:p>
        </p:txBody>
      </p:sp>
      <p:sp>
        <p:nvSpPr>
          <p:cNvPr id="3" name="Oval 2"/>
          <p:cNvSpPr/>
          <p:nvPr/>
        </p:nvSpPr>
        <p:spPr>
          <a:xfrm>
            <a:off x="229385" y="2696047"/>
            <a:ext cx="3810000" cy="28069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32609" y="5489082"/>
            <a:ext cx="3636958" cy="461665"/>
          </a:xfrm>
          <a:prstGeom prst="rect">
            <a:avLst/>
          </a:prstGeom>
        </p:spPr>
        <p:txBody>
          <a:bodyPr wrap="none">
            <a:spAutoFit/>
          </a:bodyPr>
          <a:lstStyle/>
          <a:p>
            <a:r>
              <a:rPr lang="en-US" sz="2400" dirty="0"/>
              <a:t>1° Ls ≈ 2 sols (Martian days)</a:t>
            </a:r>
          </a:p>
        </p:txBody>
      </p:sp>
    </p:spTree>
    <p:extLst>
      <p:ext uri="{BB962C8B-B14F-4D97-AF65-F5344CB8AC3E}">
        <p14:creationId xmlns:p14="http://schemas.microsoft.com/office/powerpoint/2010/main" val="9064987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Climatological polar structure</a:t>
            </a:r>
            <a:endParaRPr lang="en-US" dirty="0"/>
          </a:p>
        </p:txBody>
      </p:sp>
      <p:sp>
        <p:nvSpPr>
          <p:cNvPr id="3" name="Content Placeholder 2"/>
          <p:cNvSpPr>
            <a:spLocks noGrp="1"/>
          </p:cNvSpPr>
          <p:nvPr>
            <p:ph idx="1"/>
          </p:nvPr>
        </p:nvSpPr>
        <p:spPr>
          <a:xfrm>
            <a:off x="838200" y="1825625"/>
            <a:ext cx="7744570" cy="4351338"/>
          </a:xfrm>
        </p:spPr>
        <p:txBody>
          <a:bodyPr/>
          <a:lstStyle/>
          <a:p>
            <a:r>
              <a:rPr lang="en-US" dirty="0" smtClean="0"/>
              <a:t>Data from 3 AM and 3 PM local time in </a:t>
            </a:r>
            <a:r>
              <a:rPr lang="en-US" dirty="0"/>
              <a:t>EMARS </a:t>
            </a:r>
            <a:r>
              <a:rPr lang="en-US" dirty="0" smtClean="0"/>
              <a:t>are retained</a:t>
            </a:r>
          </a:p>
          <a:p>
            <a:r>
              <a:rPr lang="en-US" dirty="0" smtClean="0"/>
              <a:t>Zonal mean over 20 sols of EMARS, centered on Ls 270 (northern winter solstice)</a:t>
            </a:r>
          </a:p>
          <a:p>
            <a:r>
              <a:rPr lang="en-US" dirty="0" smtClean="0"/>
              <a:t>3 AM is on the left, and 3 PM is on the right</a:t>
            </a:r>
          </a:p>
          <a:p>
            <a:r>
              <a:rPr lang="en-US" dirty="0" smtClean="0"/>
              <a:t>MCS plots are similar, but are averaged over 5 Ls (about 10 sols)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2770" y="0"/>
            <a:ext cx="3609230" cy="6858000"/>
          </a:xfrm>
          <a:prstGeom prst="rect">
            <a:avLst/>
          </a:prstGeom>
        </p:spPr>
      </p:pic>
    </p:spTree>
    <p:extLst>
      <p:ext uri="{BB962C8B-B14F-4D97-AF65-F5344CB8AC3E}">
        <p14:creationId xmlns:p14="http://schemas.microsoft.com/office/powerpoint/2010/main" val="31445161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60923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9230" y="0"/>
            <a:ext cx="3609230" cy="6858000"/>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b="28002"/>
          <a:stretch/>
        </p:blipFill>
        <p:spPr>
          <a:xfrm>
            <a:off x="7481515" y="0"/>
            <a:ext cx="4538046" cy="6208295"/>
          </a:xfrm>
          <a:prstGeom prst="rect">
            <a:avLst/>
          </a:prstGeom>
        </p:spPr>
      </p:pic>
    </p:spTree>
    <p:extLst>
      <p:ext uri="{BB962C8B-B14F-4D97-AF65-F5344CB8AC3E}">
        <p14:creationId xmlns:p14="http://schemas.microsoft.com/office/powerpoint/2010/main" val="4521858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2454</TotalTime>
  <Words>1562</Words>
  <Application>Microsoft Office PowerPoint</Application>
  <PresentationFormat>Widescreen</PresentationFormat>
  <Paragraphs>111</Paragraphs>
  <Slides>30</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Wingdings</vt:lpstr>
      <vt:lpstr>Office Theme</vt:lpstr>
      <vt:lpstr>Exploration of the Mars Polar Atmosphere Using the Mars Climate Sounder (MCS) and the Ensemble Mars Atmosphere Reanalysis System (EMARS)</vt:lpstr>
      <vt:lpstr>Outline</vt:lpstr>
      <vt:lpstr>Rationale</vt:lpstr>
      <vt:lpstr>Mars Climate Sounder (MCS)</vt:lpstr>
      <vt:lpstr>Ensemble Mars Atmosphere Reanalysis System (EMARS)</vt:lpstr>
      <vt:lpstr>Time on Mars - Areocentric Longitude (Ls)</vt:lpstr>
      <vt:lpstr>Time on Mars - Areocentric Longitude (Ls)</vt:lpstr>
      <vt:lpstr>Climatological polar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CO2 latent heating</vt:lpstr>
      <vt:lpstr>PowerPoint Presentation</vt:lpstr>
      <vt:lpstr>PowerPoint Presentation</vt:lpstr>
      <vt:lpstr>PowerPoint Presentation</vt:lpstr>
      <vt:lpstr>Thermal tides</vt:lpstr>
      <vt:lpstr>PowerPoint Presentation</vt:lpstr>
      <vt:lpstr>PowerPoint Presentation</vt:lpstr>
      <vt:lpstr>Ice and ice transport</vt:lpstr>
      <vt:lpstr>PowerPoint Presentation</vt:lpstr>
      <vt:lpstr>PowerPoint Presentation</vt:lpstr>
      <vt:lpstr>PowerPoint Presentation</vt:lpstr>
      <vt:lpstr>Conclusions</vt:lpstr>
      <vt:lpstr>Acknowledgments</vt:lpstr>
      <vt:lpstr>References</vt:lpstr>
    </vt:vector>
  </TitlesOfParts>
  <Company>Penn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 Obs and MGCM Trial Run</dc:title>
  <dc:creator>HARTZEL EDMOND GILLESPIE</dc:creator>
  <cp:lastModifiedBy>HARTZEL EDMOND GILLESPIE</cp:lastModifiedBy>
  <cp:revision>153</cp:revision>
  <dcterms:created xsi:type="dcterms:W3CDTF">2016-03-21T20:43:48Z</dcterms:created>
  <dcterms:modified xsi:type="dcterms:W3CDTF">2018-08-16T14:00:54Z</dcterms:modified>
</cp:coreProperties>
</file>